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57" r:id="rId3"/>
    <p:sldId id="258" r:id="rId4"/>
    <p:sldId id="259" r:id="rId5"/>
    <p:sldId id="260" r:id="rId6"/>
    <p:sldId id="262" r:id="rId7"/>
    <p:sldId id="261" r:id="rId8"/>
    <p:sldId id="263" r:id="rId9"/>
    <p:sldId id="273" r:id="rId10"/>
    <p:sldId id="264" r:id="rId11"/>
    <p:sldId id="266" r:id="rId12"/>
    <p:sldId id="269" r:id="rId13"/>
    <p:sldId id="268" r:id="rId14"/>
    <p:sldId id="270" r:id="rId15"/>
    <p:sldId id="274" r:id="rId16"/>
    <p:sldId id="272"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68800" autoAdjust="0"/>
  </p:normalViewPr>
  <p:slideViewPr>
    <p:cSldViewPr snapToGrid="0">
      <p:cViewPr varScale="1">
        <p:scale>
          <a:sx n="31" d="100"/>
          <a:sy n="31" d="100"/>
        </p:scale>
        <p:origin x="4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7D79E-6803-445A-8DB1-6AB37132C4F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zh-TW" altLang="en-US"/>
        </a:p>
      </dgm:t>
    </dgm:pt>
    <dgm:pt modelId="{F282308D-DD9D-49CE-93FA-DC6ED59A8961}">
      <dgm:prSet phldrT="[文字]" custT="1"/>
      <dgm:spPr/>
      <dgm:t>
        <a:bodyPr/>
        <a:lstStyle/>
        <a:p>
          <a:pPr algn="l"/>
          <a:r>
            <a:rPr lang="en-US" altLang="zh-TW" sz="2200">
              <a:solidFill>
                <a:schemeClr val="tx1"/>
              </a:solidFill>
            </a:rPr>
            <a:t>1.</a:t>
          </a:r>
          <a:r>
            <a:rPr lang="zh-TW" altLang="en-US" sz="2200">
              <a:solidFill>
                <a:schemeClr val="tx1"/>
              </a:solidFill>
            </a:rPr>
            <a:t>  </a:t>
          </a:r>
          <a:r>
            <a:rPr lang="zh-TW" sz="2200">
              <a:solidFill>
                <a:schemeClr val="tx1"/>
              </a:solidFill>
            </a:rPr>
            <a:t>填寫人口統計學信息</a:t>
          </a:r>
          <a:endParaRPr lang="zh-TW" altLang="en-US" sz="2200" dirty="0">
            <a:solidFill>
              <a:schemeClr val="tx1"/>
            </a:solidFill>
          </a:endParaRPr>
        </a:p>
      </dgm:t>
    </dgm:pt>
    <dgm:pt modelId="{CBD65A11-3562-488B-B7B9-03FE42365EC4}" type="parTrans" cxnId="{3177AF81-C245-428C-8523-D66346F2EC14}">
      <dgm:prSet/>
      <dgm:spPr/>
      <dgm:t>
        <a:bodyPr/>
        <a:lstStyle/>
        <a:p>
          <a:pPr algn="l"/>
          <a:endParaRPr lang="zh-TW" altLang="en-US" sz="2200">
            <a:solidFill>
              <a:schemeClr val="tx1"/>
            </a:solidFill>
          </a:endParaRPr>
        </a:p>
      </dgm:t>
    </dgm:pt>
    <dgm:pt modelId="{1FB7A40E-8777-4DD6-9149-8036BF3F3008}" type="sibTrans" cxnId="{3177AF81-C245-428C-8523-D66346F2EC14}">
      <dgm:prSet/>
      <dgm:spPr/>
      <dgm:t>
        <a:bodyPr/>
        <a:lstStyle/>
        <a:p>
          <a:pPr algn="l"/>
          <a:endParaRPr lang="zh-TW" altLang="en-US" sz="2200">
            <a:solidFill>
              <a:schemeClr val="tx1"/>
            </a:solidFill>
          </a:endParaRPr>
        </a:p>
      </dgm:t>
    </dgm:pt>
    <dgm:pt modelId="{EE9EC8D0-3817-4BC7-AE5A-91187059122A}">
      <dgm:prSet phldrT="[文字]" custT="1"/>
      <dgm:spPr/>
      <dgm:t>
        <a:bodyPr/>
        <a:lstStyle/>
        <a:p>
          <a:pPr algn="l">
            <a:buFont typeface="+mj-lt"/>
            <a:buAutoNum type="arabicPeriod"/>
          </a:pPr>
          <a:r>
            <a:rPr lang="en-US" altLang="zh-TW" sz="2200">
              <a:solidFill>
                <a:schemeClr val="tx1"/>
              </a:solidFill>
            </a:rPr>
            <a:t>5.</a:t>
          </a:r>
          <a:r>
            <a:rPr lang="zh-TW" altLang="en-US" sz="2200">
              <a:solidFill>
                <a:schemeClr val="tx1"/>
              </a:solidFill>
            </a:rPr>
            <a:t>  </a:t>
          </a:r>
          <a:r>
            <a:rPr lang="zh-TW" sz="2200">
              <a:solidFill>
                <a:schemeClr val="tx1"/>
              </a:solidFill>
            </a:rPr>
            <a:t>實驗</a:t>
          </a:r>
          <a:endParaRPr lang="zh-TW" altLang="en-US" sz="2200" dirty="0">
            <a:solidFill>
              <a:schemeClr val="tx1"/>
            </a:solidFill>
          </a:endParaRPr>
        </a:p>
      </dgm:t>
    </dgm:pt>
    <dgm:pt modelId="{88955696-393E-4564-A2FB-CB32C4B5ED70}" type="parTrans" cxnId="{DF3EC9B8-1DCC-46D7-A689-BF6BB77E148C}">
      <dgm:prSet/>
      <dgm:spPr/>
      <dgm:t>
        <a:bodyPr/>
        <a:lstStyle/>
        <a:p>
          <a:pPr algn="l"/>
          <a:endParaRPr lang="zh-TW" altLang="en-US" sz="2200">
            <a:solidFill>
              <a:schemeClr val="tx1"/>
            </a:solidFill>
          </a:endParaRPr>
        </a:p>
      </dgm:t>
    </dgm:pt>
    <dgm:pt modelId="{ECB9B1D3-0645-4072-AD47-73A92E8A1449}" type="sibTrans" cxnId="{DF3EC9B8-1DCC-46D7-A689-BF6BB77E148C}">
      <dgm:prSet/>
      <dgm:spPr/>
      <dgm:t>
        <a:bodyPr/>
        <a:lstStyle/>
        <a:p>
          <a:pPr algn="l"/>
          <a:endParaRPr lang="zh-TW" altLang="en-US" sz="2200">
            <a:solidFill>
              <a:schemeClr val="tx1"/>
            </a:solidFill>
          </a:endParaRPr>
        </a:p>
      </dgm:t>
    </dgm:pt>
    <dgm:pt modelId="{C11A7913-8E52-44C1-9EBC-F1F221EC085C}">
      <dgm:prSet phldrT="[文字]" custT="1"/>
      <dgm:spPr/>
      <dgm:t>
        <a:bodyPr/>
        <a:lstStyle/>
        <a:p>
          <a:pPr algn="l">
            <a:buFont typeface="+mj-lt"/>
            <a:buAutoNum type="arabicPeriod"/>
          </a:pPr>
          <a:r>
            <a:rPr lang="en-US" altLang="zh-TW" sz="2200">
              <a:solidFill>
                <a:schemeClr val="tx1"/>
              </a:solidFill>
            </a:rPr>
            <a:t>4.</a:t>
          </a:r>
          <a:r>
            <a:rPr lang="zh-TW" altLang="en-US" sz="2200">
              <a:solidFill>
                <a:schemeClr val="tx1"/>
              </a:solidFill>
            </a:rPr>
            <a:t>  </a:t>
          </a:r>
          <a:r>
            <a:rPr lang="zh-TW" sz="2200">
              <a:solidFill>
                <a:schemeClr val="tx1"/>
              </a:solidFill>
            </a:rPr>
            <a:t>眼球追蹤系統校正</a:t>
          </a:r>
          <a:endParaRPr lang="zh-TW" altLang="en-US" sz="2200" dirty="0">
            <a:solidFill>
              <a:schemeClr val="tx1"/>
            </a:solidFill>
          </a:endParaRPr>
        </a:p>
      </dgm:t>
    </dgm:pt>
    <dgm:pt modelId="{D90FEDE7-720C-4646-A9C8-3B3E51303CFE}" type="sibTrans" cxnId="{15BB58A7-0B48-4FEF-B8B8-45EEA2CDED1B}">
      <dgm:prSet/>
      <dgm:spPr/>
      <dgm:t>
        <a:bodyPr/>
        <a:lstStyle/>
        <a:p>
          <a:pPr algn="l"/>
          <a:endParaRPr lang="zh-TW" altLang="en-US" sz="2200">
            <a:solidFill>
              <a:schemeClr val="tx1"/>
            </a:solidFill>
          </a:endParaRPr>
        </a:p>
      </dgm:t>
    </dgm:pt>
    <dgm:pt modelId="{12D8B5F7-6078-4C06-AD83-DEB1383E706A}" type="parTrans" cxnId="{15BB58A7-0B48-4FEF-B8B8-45EEA2CDED1B}">
      <dgm:prSet/>
      <dgm:spPr/>
      <dgm:t>
        <a:bodyPr/>
        <a:lstStyle/>
        <a:p>
          <a:pPr algn="l"/>
          <a:endParaRPr lang="zh-TW" altLang="en-US" sz="2200">
            <a:solidFill>
              <a:schemeClr val="tx1"/>
            </a:solidFill>
          </a:endParaRPr>
        </a:p>
      </dgm:t>
    </dgm:pt>
    <dgm:pt modelId="{6A366BBE-8531-4E4A-9F27-E24644F4D1F4}">
      <dgm:prSet custT="1"/>
      <dgm:spPr/>
      <dgm:t>
        <a:bodyPr/>
        <a:lstStyle/>
        <a:p>
          <a:pPr algn="l"/>
          <a:r>
            <a:rPr lang="en-US" altLang="zh-TW" sz="2200">
              <a:solidFill>
                <a:schemeClr val="tx1"/>
              </a:solidFill>
            </a:rPr>
            <a:t>2.</a:t>
          </a:r>
          <a:r>
            <a:rPr lang="zh-TW" altLang="en-US" sz="2200">
              <a:solidFill>
                <a:schemeClr val="tx1"/>
              </a:solidFill>
            </a:rPr>
            <a:t>  </a:t>
          </a:r>
          <a:r>
            <a:rPr lang="zh-TW" sz="2200">
              <a:solidFill>
                <a:schemeClr val="tx1"/>
              </a:solidFill>
            </a:rPr>
            <a:t>告知實驗目的和性質，填寫同意書</a:t>
          </a:r>
          <a:endParaRPr lang="zh-TW" altLang="en-US" sz="2200" dirty="0">
            <a:solidFill>
              <a:schemeClr val="tx1"/>
            </a:solidFill>
          </a:endParaRPr>
        </a:p>
      </dgm:t>
    </dgm:pt>
    <dgm:pt modelId="{A7231E86-7844-4AF2-A4D1-885200DFB8A5}" type="parTrans" cxnId="{77A3E1A3-537C-484F-AFD4-20D066CD749A}">
      <dgm:prSet/>
      <dgm:spPr/>
      <dgm:t>
        <a:bodyPr/>
        <a:lstStyle/>
        <a:p>
          <a:pPr algn="l"/>
          <a:endParaRPr lang="zh-TW" altLang="en-US" sz="2200">
            <a:solidFill>
              <a:schemeClr val="tx1"/>
            </a:solidFill>
          </a:endParaRPr>
        </a:p>
      </dgm:t>
    </dgm:pt>
    <dgm:pt modelId="{9B7D71CD-C8A5-4015-B5A2-FD180E43ED0F}" type="sibTrans" cxnId="{77A3E1A3-537C-484F-AFD4-20D066CD749A}">
      <dgm:prSet/>
      <dgm:spPr/>
      <dgm:t>
        <a:bodyPr/>
        <a:lstStyle/>
        <a:p>
          <a:pPr algn="l"/>
          <a:endParaRPr lang="zh-TW" altLang="en-US" sz="2200">
            <a:solidFill>
              <a:schemeClr val="tx1"/>
            </a:solidFill>
          </a:endParaRPr>
        </a:p>
      </dgm:t>
    </dgm:pt>
    <dgm:pt modelId="{C920CB20-6352-49DF-A872-7AFB29740CF3}">
      <dgm:prSet custT="1"/>
      <dgm:spPr/>
      <dgm:t>
        <a:bodyPr/>
        <a:lstStyle/>
        <a:p>
          <a:pPr algn="l"/>
          <a:r>
            <a:rPr lang="en-US" altLang="zh-TW" sz="2200" dirty="0">
              <a:solidFill>
                <a:schemeClr val="tx1"/>
              </a:solidFill>
            </a:rPr>
            <a:t>3.</a:t>
          </a:r>
          <a:r>
            <a:rPr lang="zh-TW" altLang="en-US" sz="2200" dirty="0">
              <a:solidFill>
                <a:schemeClr val="tx1"/>
              </a:solidFill>
            </a:rPr>
            <a:t>  </a:t>
          </a:r>
          <a:r>
            <a:rPr lang="en-US" sz="2200" dirty="0">
              <a:solidFill>
                <a:schemeClr val="tx1"/>
              </a:solidFill>
            </a:rPr>
            <a:t>10-15</a:t>
          </a:r>
          <a:r>
            <a:rPr lang="zh-TW" sz="2200" dirty="0">
              <a:solidFill>
                <a:schemeClr val="tx1"/>
              </a:solidFill>
            </a:rPr>
            <a:t>分鐘練習</a:t>
          </a:r>
          <a:endParaRPr lang="zh-TW" altLang="en-US" sz="2200" dirty="0">
            <a:solidFill>
              <a:schemeClr val="tx1"/>
            </a:solidFill>
          </a:endParaRPr>
        </a:p>
      </dgm:t>
    </dgm:pt>
    <dgm:pt modelId="{52A9F386-8922-4279-82CF-7D8166609D50}" type="parTrans" cxnId="{203D866F-D04B-4AF7-AACF-EDB128200EC8}">
      <dgm:prSet/>
      <dgm:spPr/>
      <dgm:t>
        <a:bodyPr/>
        <a:lstStyle/>
        <a:p>
          <a:pPr algn="l"/>
          <a:endParaRPr lang="zh-TW" altLang="en-US" sz="2200">
            <a:solidFill>
              <a:schemeClr val="tx1"/>
            </a:solidFill>
          </a:endParaRPr>
        </a:p>
      </dgm:t>
    </dgm:pt>
    <dgm:pt modelId="{7A41DA26-D6DD-4D4B-A9E7-1E2BD184EE70}" type="sibTrans" cxnId="{203D866F-D04B-4AF7-AACF-EDB128200EC8}">
      <dgm:prSet/>
      <dgm:spPr/>
      <dgm:t>
        <a:bodyPr/>
        <a:lstStyle/>
        <a:p>
          <a:pPr algn="l"/>
          <a:endParaRPr lang="zh-TW" altLang="en-US" sz="2200">
            <a:solidFill>
              <a:schemeClr val="tx1"/>
            </a:solidFill>
          </a:endParaRPr>
        </a:p>
      </dgm:t>
    </dgm:pt>
    <dgm:pt modelId="{13A40D25-281C-4D14-88C7-D2A4E06F2294}">
      <dgm:prSet custT="1"/>
      <dgm:spPr/>
      <dgm:t>
        <a:bodyPr/>
        <a:lstStyle/>
        <a:p>
          <a:pPr algn="l">
            <a:buFont typeface="+mj-lt"/>
            <a:buAutoNum type="arabicPeriod"/>
          </a:pPr>
          <a:r>
            <a:rPr lang="en-US" altLang="zh-TW" sz="2200">
              <a:solidFill>
                <a:schemeClr val="tx1"/>
              </a:solidFill>
            </a:rPr>
            <a:t>6.</a:t>
          </a:r>
          <a:r>
            <a:rPr lang="zh-TW" altLang="en-US" sz="2200">
              <a:solidFill>
                <a:schemeClr val="tx1"/>
              </a:solidFill>
            </a:rPr>
            <a:t>  </a:t>
          </a:r>
          <a:r>
            <a:rPr lang="zh-TW" sz="2200">
              <a:solidFill>
                <a:schemeClr val="tx1"/>
              </a:solidFill>
            </a:rPr>
            <a:t>填寫</a:t>
          </a:r>
          <a:r>
            <a:rPr lang="en-US" sz="2200">
              <a:solidFill>
                <a:schemeClr val="tx1"/>
              </a:solidFill>
            </a:rPr>
            <a:t>DALI(Driving Activity Load Index)</a:t>
          </a:r>
          <a:r>
            <a:rPr lang="zh-TW" sz="2200">
              <a:solidFill>
                <a:schemeClr val="tx1"/>
              </a:solidFill>
            </a:rPr>
            <a:t> 量表</a:t>
          </a:r>
          <a:endParaRPr lang="zh-TW" altLang="en-US" sz="2200" dirty="0">
            <a:solidFill>
              <a:schemeClr val="tx1"/>
            </a:solidFill>
          </a:endParaRPr>
        </a:p>
      </dgm:t>
    </dgm:pt>
    <dgm:pt modelId="{F428A821-7CCF-4E7E-9607-C671826C77AE}" type="parTrans" cxnId="{193AB932-A1FD-405B-89A6-81089D2B413D}">
      <dgm:prSet/>
      <dgm:spPr/>
      <dgm:t>
        <a:bodyPr/>
        <a:lstStyle/>
        <a:p>
          <a:pPr algn="l"/>
          <a:endParaRPr lang="zh-TW" altLang="en-US" sz="2200">
            <a:solidFill>
              <a:schemeClr val="tx1"/>
            </a:solidFill>
          </a:endParaRPr>
        </a:p>
      </dgm:t>
    </dgm:pt>
    <dgm:pt modelId="{14FAF2B2-230F-435C-9DEC-A284E95F64A2}" type="sibTrans" cxnId="{193AB932-A1FD-405B-89A6-81089D2B413D}">
      <dgm:prSet/>
      <dgm:spPr/>
      <dgm:t>
        <a:bodyPr/>
        <a:lstStyle/>
        <a:p>
          <a:pPr algn="l"/>
          <a:endParaRPr lang="zh-TW" altLang="en-US" sz="2200">
            <a:solidFill>
              <a:schemeClr val="tx1"/>
            </a:solidFill>
          </a:endParaRPr>
        </a:p>
      </dgm:t>
    </dgm:pt>
    <dgm:pt modelId="{B1DAE66D-7A55-45CE-A199-65D6653EB25E}">
      <dgm:prSet custT="1"/>
      <dgm:spPr/>
      <dgm:t>
        <a:bodyPr/>
        <a:lstStyle/>
        <a:p>
          <a:pPr algn="l"/>
          <a:r>
            <a:rPr lang="en-US" altLang="zh-TW" sz="2200">
              <a:solidFill>
                <a:schemeClr val="tx1"/>
              </a:solidFill>
            </a:rPr>
            <a:t>7.</a:t>
          </a:r>
          <a:r>
            <a:rPr lang="zh-TW" altLang="en-US" sz="2200">
              <a:solidFill>
                <a:schemeClr val="tx1"/>
              </a:solidFill>
            </a:rPr>
            <a:t>  休息</a:t>
          </a:r>
          <a:r>
            <a:rPr lang="en-US" altLang="zh-TW" sz="2200">
              <a:solidFill>
                <a:schemeClr val="tx1"/>
              </a:solidFill>
            </a:rPr>
            <a:t>5</a:t>
          </a:r>
          <a:r>
            <a:rPr lang="zh-TW" altLang="en-US" sz="2200">
              <a:solidFill>
                <a:schemeClr val="tx1"/>
              </a:solidFill>
            </a:rPr>
            <a:t>分鐘</a:t>
          </a:r>
          <a:endParaRPr lang="zh-TW" altLang="en-US" sz="2200" dirty="0">
            <a:solidFill>
              <a:schemeClr val="tx1"/>
            </a:solidFill>
          </a:endParaRPr>
        </a:p>
      </dgm:t>
    </dgm:pt>
    <dgm:pt modelId="{960808D6-D854-45D6-9892-4888EBCF7124}" type="parTrans" cxnId="{D456EBCC-AD61-40A6-9A9F-2ACA3DC3DBB8}">
      <dgm:prSet/>
      <dgm:spPr/>
      <dgm:t>
        <a:bodyPr/>
        <a:lstStyle/>
        <a:p>
          <a:pPr algn="l"/>
          <a:endParaRPr lang="zh-TW" altLang="en-US" sz="2200">
            <a:solidFill>
              <a:schemeClr val="tx1"/>
            </a:solidFill>
          </a:endParaRPr>
        </a:p>
      </dgm:t>
    </dgm:pt>
    <dgm:pt modelId="{1C8FD1A9-0066-49A7-ADE3-4E5D73B9D281}" type="sibTrans" cxnId="{D456EBCC-AD61-40A6-9A9F-2ACA3DC3DBB8}">
      <dgm:prSet/>
      <dgm:spPr/>
      <dgm:t>
        <a:bodyPr/>
        <a:lstStyle/>
        <a:p>
          <a:pPr algn="l"/>
          <a:endParaRPr lang="zh-TW" altLang="en-US" sz="2200">
            <a:solidFill>
              <a:schemeClr val="tx1"/>
            </a:solidFill>
          </a:endParaRPr>
        </a:p>
      </dgm:t>
    </dgm:pt>
    <dgm:pt modelId="{C7ECC1A6-BAA2-43F1-8B05-74F143E3299B}">
      <dgm:prSet custT="1"/>
      <dgm:spPr/>
      <dgm:t>
        <a:bodyPr/>
        <a:lstStyle/>
        <a:p>
          <a:pPr algn="l"/>
          <a:r>
            <a:rPr lang="en-US" altLang="zh-TW" sz="2200">
              <a:solidFill>
                <a:schemeClr val="tx1"/>
              </a:solidFill>
            </a:rPr>
            <a:t>8.</a:t>
          </a:r>
          <a:r>
            <a:rPr lang="zh-TW" altLang="en-US" sz="2200">
              <a:solidFill>
                <a:schemeClr val="tx1"/>
              </a:solidFill>
            </a:rPr>
            <a:t>  重複步驟</a:t>
          </a:r>
          <a:r>
            <a:rPr lang="en-US" altLang="zh-TW" sz="2200">
              <a:solidFill>
                <a:schemeClr val="tx1"/>
              </a:solidFill>
            </a:rPr>
            <a:t>5-7</a:t>
          </a:r>
          <a:r>
            <a:rPr lang="zh-TW" altLang="en-US" sz="2200">
              <a:solidFill>
                <a:schemeClr val="tx1"/>
              </a:solidFill>
            </a:rPr>
            <a:t>，直至</a:t>
          </a:r>
          <a:r>
            <a:rPr lang="en-US" altLang="zh-TW" sz="2200">
              <a:solidFill>
                <a:schemeClr val="tx1"/>
              </a:solidFill>
            </a:rPr>
            <a:t>4</a:t>
          </a:r>
          <a:r>
            <a:rPr lang="zh-TW" altLang="en-US" sz="2200">
              <a:solidFill>
                <a:schemeClr val="tx1"/>
              </a:solidFill>
            </a:rPr>
            <a:t>次實驗結束</a:t>
          </a:r>
          <a:endParaRPr lang="zh-TW" altLang="en-US" sz="2200" dirty="0">
            <a:solidFill>
              <a:schemeClr val="tx1"/>
            </a:solidFill>
          </a:endParaRPr>
        </a:p>
      </dgm:t>
    </dgm:pt>
    <dgm:pt modelId="{4FCAD7E2-156F-4224-941B-3B510AA09E42}" type="parTrans" cxnId="{FB4B7AE4-DD43-4956-863B-E5E870A8D613}">
      <dgm:prSet/>
      <dgm:spPr/>
      <dgm:t>
        <a:bodyPr/>
        <a:lstStyle/>
        <a:p>
          <a:pPr algn="l"/>
          <a:endParaRPr lang="zh-TW" altLang="en-US" sz="2200">
            <a:solidFill>
              <a:schemeClr val="tx1"/>
            </a:solidFill>
          </a:endParaRPr>
        </a:p>
      </dgm:t>
    </dgm:pt>
    <dgm:pt modelId="{FB99312B-2686-4804-8F1C-5E3E0D76AF8D}" type="sibTrans" cxnId="{FB4B7AE4-DD43-4956-863B-E5E870A8D613}">
      <dgm:prSet/>
      <dgm:spPr/>
      <dgm:t>
        <a:bodyPr/>
        <a:lstStyle/>
        <a:p>
          <a:pPr algn="l"/>
          <a:endParaRPr lang="zh-TW" altLang="en-US" sz="2200">
            <a:solidFill>
              <a:schemeClr val="tx1"/>
            </a:solidFill>
          </a:endParaRPr>
        </a:p>
      </dgm:t>
    </dgm:pt>
    <dgm:pt modelId="{0E446C19-6A7C-48DC-9E9E-1485B78FD329}" type="pres">
      <dgm:prSet presAssocID="{2247D79E-6803-445A-8DB1-6AB37132C4F9}" presName="Name0" presStyleCnt="0">
        <dgm:presLayoutVars>
          <dgm:dir/>
          <dgm:animLvl val="lvl"/>
          <dgm:resizeHandles val="exact"/>
        </dgm:presLayoutVars>
      </dgm:prSet>
      <dgm:spPr/>
    </dgm:pt>
    <dgm:pt modelId="{E077521B-C6A8-41F1-A921-1F86A5B9B1AF}" type="pres">
      <dgm:prSet presAssocID="{C7ECC1A6-BAA2-43F1-8B05-74F143E3299B}" presName="boxAndChildren" presStyleCnt="0"/>
      <dgm:spPr/>
    </dgm:pt>
    <dgm:pt modelId="{FFC75E0D-F7DC-43E5-A23A-009741E9330D}" type="pres">
      <dgm:prSet presAssocID="{C7ECC1A6-BAA2-43F1-8B05-74F143E3299B}" presName="parentTextBox" presStyleLbl="node1" presStyleIdx="0" presStyleCnt="8"/>
      <dgm:spPr/>
    </dgm:pt>
    <dgm:pt modelId="{F42981FF-1661-4E05-951F-F4E77DEEC2C1}" type="pres">
      <dgm:prSet presAssocID="{1C8FD1A9-0066-49A7-ADE3-4E5D73B9D281}" presName="sp" presStyleCnt="0"/>
      <dgm:spPr/>
    </dgm:pt>
    <dgm:pt modelId="{C1C94476-0FAC-4FD8-84CD-96456D72A913}" type="pres">
      <dgm:prSet presAssocID="{B1DAE66D-7A55-45CE-A199-65D6653EB25E}" presName="arrowAndChildren" presStyleCnt="0"/>
      <dgm:spPr/>
    </dgm:pt>
    <dgm:pt modelId="{D9B6A71D-68FA-4DE4-894B-0F6C4CB6495D}" type="pres">
      <dgm:prSet presAssocID="{B1DAE66D-7A55-45CE-A199-65D6653EB25E}" presName="parentTextArrow" presStyleLbl="node1" presStyleIdx="1" presStyleCnt="8"/>
      <dgm:spPr/>
    </dgm:pt>
    <dgm:pt modelId="{E60483FC-F10A-4917-B7FA-75B5A436C0AE}" type="pres">
      <dgm:prSet presAssocID="{14FAF2B2-230F-435C-9DEC-A284E95F64A2}" presName="sp" presStyleCnt="0"/>
      <dgm:spPr/>
    </dgm:pt>
    <dgm:pt modelId="{0A28D53F-DABE-4EC2-B7E7-7C5D99741589}" type="pres">
      <dgm:prSet presAssocID="{13A40D25-281C-4D14-88C7-D2A4E06F2294}" presName="arrowAndChildren" presStyleCnt="0"/>
      <dgm:spPr/>
    </dgm:pt>
    <dgm:pt modelId="{96984A5D-665A-412C-BE5B-02DF3019B662}" type="pres">
      <dgm:prSet presAssocID="{13A40D25-281C-4D14-88C7-D2A4E06F2294}" presName="parentTextArrow" presStyleLbl="node1" presStyleIdx="2" presStyleCnt="8"/>
      <dgm:spPr/>
    </dgm:pt>
    <dgm:pt modelId="{C1ED7931-69CF-4ED5-9585-EB6453F896EC}" type="pres">
      <dgm:prSet presAssocID="{ECB9B1D3-0645-4072-AD47-73A92E8A1449}" presName="sp" presStyleCnt="0"/>
      <dgm:spPr/>
    </dgm:pt>
    <dgm:pt modelId="{F4096755-8175-4F85-AE90-7ED1A6AED63C}" type="pres">
      <dgm:prSet presAssocID="{EE9EC8D0-3817-4BC7-AE5A-91187059122A}" presName="arrowAndChildren" presStyleCnt="0"/>
      <dgm:spPr/>
    </dgm:pt>
    <dgm:pt modelId="{96FE382C-9C8E-4C63-8A59-FA8B60C7B349}" type="pres">
      <dgm:prSet presAssocID="{EE9EC8D0-3817-4BC7-AE5A-91187059122A}" presName="parentTextArrow" presStyleLbl="node1" presStyleIdx="3" presStyleCnt="8"/>
      <dgm:spPr/>
    </dgm:pt>
    <dgm:pt modelId="{E26A2D9C-F11A-47E4-B3C1-027BF8427FA1}" type="pres">
      <dgm:prSet presAssocID="{D90FEDE7-720C-4646-A9C8-3B3E51303CFE}" presName="sp" presStyleCnt="0"/>
      <dgm:spPr/>
    </dgm:pt>
    <dgm:pt modelId="{0A3467C7-342B-4B8D-9C7B-7E7BBD95B271}" type="pres">
      <dgm:prSet presAssocID="{C11A7913-8E52-44C1-9EBC-F1F221EC085C}" presName="arrowAndChildren" presStyleCnt="0"/>
      <dgm:spPr/>
    </dgm:pt>
    <dgm:pt modelId="{D17D2374-004F-49EF-8A25-1AEAE54F55AC}" type="pres">
      <dgm:prSet presAssocID="{C11A7913-8E52-44C1-9EBC-F1F221EC085C}" presName="parentTextArrow" presStyleLbl="node1" presStyleIdx="4" presStyleCnt="8"/>
      <dgm:spPr/>
    </dgm:pt>
    <dgm:pt modelId="{B60EAD8A-DFF0-4136-9420-FF689A256BD4}" type="pres">
      <dgm:prSet presAssocID="{7A41DA26-D6DD-4D4B-A9E7-1E2BD184EE70}" presName="sp" presStyleCnt="0"/>
      <dgm:spPr/>
    </dgm:pt>
    <dgm:pt modelId="{A94527FA-9CF2-4345-B07C-B32CF47A535C}" type="pres">
      <dgm:prSet presAssocID="{C920CB20-6352-49DF-A872-7AFB29740CF3}" presName="arrowAndChildren" presStyleCnt="0"/>
      <dgm:spPr/>
    </dgm:pt>
    <dgm:pt modelId="{22F1D1B6-B870-4E4B-87CD-FF7AAB8F9506}" type="pres">
      <dgm:prSet presAssocID="{C920CB20-6352-49DF-A872-7AFB29740CF3}" presName="parentTextArrow" presStyleLbl="node1" presStyleIdx="5" presStyleCnt="8"/>
      <dgm:spPr/>
    </dgm:pt>
    <dgm:pt modelId="{BEE43878-C609-44AD-B141-912AE417568A}" type="pres">
      <dgm:prSet presAssocID="{9B7D71CD-C8A5-4015-B5A2-FD180E43ED0F}" presName="sp" presStyleCnt="0"/>
      <dgm:spPr/>
    </dgm:pt>
    <dgm:pt modelId="{C0E5C3C3-ECA7-4531-BE7A-F69C61F33A61}" type="pres">
      <dgm:prSet presAssocID="{6A366BBE-8531-4E4A-9F27-E24644F4D1F4}" presName="arrowAndChildren" presStyleCnt="0"/>
      <dgm:spPr/>
    </dgm:pt>
    <dgm:pt modelId="{C9C9BBD0-889C-4428-8C7E-2C723D1DB4C2}" type="pres">
      <dgm:prSet presAssocID="{6A366BBE-8531-4E4A-9F27-E24644F4D1F4}" presName="parentTextArrow" presStyleLbl="node1" presStyleIdx="6" presStyleCnt="8"/>
      <dgm:spPr/>
    </dgm:pt>
    <dgm:pt modelId="{DAF65D69-DE2B-49E8-AD63-B9F0409E3420}" type="pres">
      <dgm:prSet presAssocID="{1FB7A40E-8777-4DD6-9149-8036BF3F3008}" presName="sp" presStyleCnt="0"/>
      <dgm:spPr/>
    </dgm:pt>
    <dgm:pt modelId="{60408E1B-5ADE-4DD2-8662-CC13FBF507D5}" type="pres">
      <dgm:prSet presAssocID="{F282308D-DD9D-49CE-93FA-DC6ED59A8961}" presName="arrowAndChildren" presStyleCnt="0"/>
      <dgm:spPr/>
    </dgm:pt>
    <dgm:pt modelId="{5EE6F593-C2AD-46DD-8398-5259DAD8396C}" type="pres">
      <dgm:prSet presAssocID="{F282308D-DD9D-49CE-93FA-DC6ED59A8961}" presName="parentTextArrow" presStyleLbl="node1" presStyleIdx="7" presStyleCnt="8"/>
      <dgm:spPr/>
    </dgm:pt>
  </dgm:ptLst>
  <dgm:cxnLst>
    <dgm:cxn modelId="{193AB932-A1FD-405B-89A6-81089D2B413D}" srcId="{2247D79E-6803-445A-8DB1-6AB37132C4F9}" destId="{13A40D25-281C-4D14-88C7-D2A4E06F2294}" srcOrd="5" destOrd="0" parTransId="{F428A821-7CCF-4E7E-9607-C671826C77AE}" sibTransId="{14FAF2B2-230F-435C-9DEC-A284E95F64A2}"/>
    <dgm:cxn modelId="{74F10238-553E-4E68-A5C2-C708ECE939F3}" type="presOf" srcId="{B1DAE66D-7A55-45CE-A199-65D6653EB25E}" destId="{D9B6A71D-68FA-4DE4-894B-0F6C4CB6495D}" srcOrd="0" destOrd="0" presId="urn:microsoft.com/office/officeart/2005/8/layout/process4"/>
    <dgm:cxn modelId="{891E6544-6D6F-41BF-B8DD-41C7347343BF}" type="presOf" srcId="{C7ECC1A6-BAA2-43F1-8B05-74F143E3299B}" destId="{FFC75E0D-F7DC-43E5-A23A-009741E9330D}" srcOrd="0" destOrd="0" presId="urn:microsoft.com/office/officeart/2005/8/layout/process4"/>
    <dgm:cxn modelId="{203D866F-D04B-4AF7-AACF-EDB128200EC8}" srcId="{2247D79E-6803-445A-8DB1-6AB37132C4F9}" destId="{C920CB20-6352-49DF-A872-7AFB29740CF3}" srcOrd="2" destOrd="0" parTransId="{52A9F386-8922-4279-82CF-7D8166609D50}" sibTransId="{7A41DA26-D6DD-4D4B-A9E7-1E2BD184EE70}"/>
    <dgm:cxn modelId="{3177AF81-C245-428C-8523-D66346F2EC14}" srcId="{2247D79E-6803-445A-8DB1-6AB37132C4F9}" destId="{F282308D-DD9D-49CE-93FA-DC6ED59A8961}" srcOrd="0" destOrd="0" parTransId="{CBD65A11-3562-488B-B7B9-03FE42365EC4}" sibTransId="{1FB7A40E-8777-4DD6-9149-8036BF3F3008}"/>
    <dgm:cxn modelId="{4B525283-4B74-4EC2-A6B4-40C70CA40B27}" type="presOf" srcId="{EE9EC8D0-3817-4BC7-AE5A-91187059122A}" destId="{96FE382C-9C8E-4C63-8A59-FA8B60C7B349}" srcOrd="0" destOrd="0" presId="urn:microsoft.com/office/officeart/2005/8/layout/process4"/>
    <dgm:cxn modelId="{77A3E1A3-537C-484F-AFD4-20D066CD749A}" srcId="{2247D79E-6803-445A-8DB1-6AB37132C4F9}" destId="{6A366BBE-8531-4E4A-9F27-E24644F4D1F4}" srcOrd="1" destOrd="0" parTransId="{A7231E86-7844-4AF2-A4D1-885200DFB8A5}" sibTransId="{9B7D71CD-C8A5-4015-B5A2-FD180E43ED0F}"/>
    <dgm:cxn modelId="{15BB58A7-0B48-4FEF-B8B8-45EEA2CDED1B}" srcId="{2247D79E-6803-445A-8DB1-6AB37132C4F9}" destId="{C11A7913-8E52-44C1-9EBC-F1F221EC085C}" srcOrd="3" destOrd="0" parTransId="{12D8B5F7-6078-4C06-AD83-DEB1383E706A}" sibTransId="{D90FEDE7-720C-4646-A9C8-3B3E51303CFE}"/>
    <dgm:cxn modelId="{DF3EC9B8-1DCC-46D7-A689-BF6BB77E148C}" srcId="{2247D79E-6803-445A-8DB1-6AB37132C4F9}" destId="{EE9EC8D0-3817-4BC7-AE5A-91187059122A}" srcOrd="4" destOrd="0" parTransId="{88955696-393E-4564-A2FB-CB32C4B5ED70}" sibTransId="{ECB9B1D3-0645-4072-AD47-73A92E8A1449}"/>
    <dgm:cxn modelId="{986130BE-3C1D-4EEF-BF4A-4B960A44DA7D}" type="presOf" srcId="{F282308D-DD9D-49CE-93FA-DC6ED59A8961}" destId="{5EE6F593-C2AD-46DD-8398-5259DAD8396C}" srcOrd="0" destOrd="0" presId="urn:microsoft.com/office/officeart/2005/8/layout/process4"/>
    <dgm:cxn modelId="{D456EBCC-AD61-40A6-9A9F-2ACA3DC3DBB8}" srcId="{2247D79E-6803-445A-8DB1-6AB37132C4F9}" destId="{B1DAE66D-7A55-45CE-A199-65D6653EB25E}" srcOrd="6" destOrd="0" parTransId="{960808D6-D854-45D6-9892-4888EBCF7124}" sibTransId="{1C8FD1A9-0066-49A7-ADE3-4E5D73B9D281}"/>
    <dgm:cxn modelId="{27988FD6-763E-4586-9410-D3674B855843}" type="presOf" srcId="{2247D79E-6803-445A-8DB1-6AB37132C4F9}" destId="{0E446C19-6A7C-48DC-9E9E-1485B78FD329}" srcOrd="0" destOrd="0" presId="urn:microsoft.com/office/officeart/2005/8/layout/process4"/>
    <dgm:cxn modelId="{556494D9-FA83-47D8-A42D-D7502DF41417}" type="presOf" srcId="{13A40D25-281C-4D14-88C7-D2A4E06F2294}" destId="{96984A5D-665A-412C-BE5B-02DF3019B662}" srcOrd="0" destOrd="0" presId="urn:microsoft.com/office/officeart/2005/8/layout/process4"/>
    <dgm:cxn modelId="{95F65ADC-5992-489E-9A73-BFC51D7B4CB8}" type="presOf" srcId="{6A366BBE-8531-4E4A-9F27-E24644F4D1F4}" destId="{C9C9BBD0-889C-4428-8C7E-2C723D1DB4C2}" srcOrd="0" destOrd="0" presId="urn:microsoft.com/office/officeart/2005/8/layout/process4"/>
    <dgm:cxn modelId="{FB4B7AE4-DD43-4956-863B-E5E870A8D613}" srcId="{2247D79E-6803-445A-8DB1-6AB37132C4F9}" destId="{C7ECC1A6-BAA2-43F1-8B05-74F143E3299B}" srcOrd="7" destOrd="0" parTransId="{4FCAD7E2-156F-4224-941B-3B510AA09E42}" sibTransId="{FB99312B-2686-4804-8F1C-5E3E0D76AF8D}"/>
    <dgm:cxn modelId="{F788A9F5-A883-4C5C-9772-A83360BFE10F}" type="presOf" srcId="{C11A7913-8E52-44C1-9EBC-F1F221EC085C}" destId="{D17D2374-004F-49EF-8A25-1AEAE54F55AC}" srcOrd="0" destOrd="0" presId="urn:microsoft.com/office/officeart/2005/8/layout/process4"/>
    <dgm:cxn modelId="{E791FAFF-4DDE-4AC0-BC1D-26A0F003BEFE}" type="presOf" srcId="{C920CB20-6352-49DF-A872-7AFB29740CF3}" destId="{22F1D1B6-B870-4E4B-87CD-FF7AAB8F9506}" srcOrd="0" destOrd="0" presId="urn:microsoft.com/office/officeart/2005/8/layout/process4"/>
    <dgm:cxn modelId="{1F491EC3-2D36-4BF9-B55C-667F7924B702}" type="presParOf" srcId="{0E446C19-6A7C-48DC-9E9E-1485B78FD329}" destId="{E077521B-C6A8-41F1-A921-1F86A5B9B1AF}" srcOrd="0" destOrd="0" presId="urn:microsoft.com/office/officeart/2005/8/layout/process4"/>
    <dgm:cxn modelId="{E13FFDF7-BB8B-435B-ABEF-8BC3B6B6F0A4}" type="presParOf" srcId="{E077521B-C6A8-41F1-A921-1F86A5B9B1AF}" destId="{FFC75E0D-F7DC-43E5-A23A-009741E9330D}" srcOrd="0" destOrd="0" presId="urn:microsoft.com/office/officeart/2005/8/layout/process4"/>
    <dgm:cxn modelId="{6A285F49-2D2C-4673-88B0-B0F4E4106996}" type="presParOf" srcId="{0E446C19-6A7C-48DC-9E9E-1485B78FD329}" destId="{F42981FF-1661-4E05-951F-F4E77DEEC2C1}" srcOrd="1" destOrd="0" presId="urn:microsoft.com/office/officeart/2005/8/layout/process4"/>
    <dgm:cxn modelId="{B5D8F6B0-C4A6-4CF8-9065-8F798D702FC4}" type="presParOf" srcId="{0E446C19-6A7C-48DC-9E9E-1485B78FD329}" destId="{C1C94476-0FAC-4FD8-84CD-96456D72A913}" srcOrd="2" destOrd="0" presId="urn:microsoft.com/office/officeart/2005/8/layout/process4"/>
    <dgm:cxn modelId="{AB4DB23B-D3F1-45B6-B922-118A532E576D}" type="presParOf" srcId="{C1C94476-0FAC-4FD8-84CD-96456D72A913}" destId="{D9B6A71D-68FA-4DE4-894B-0F6C4CB6495D}" srcOrd="0" destOrd="0" presId="urn:microsoft.com/office/officeart/2005/8/layout/process4"/>
    <dgm:cxn modelId="{E41B7EAB-9849-4F67-991A-9F7BCC7728F2}" type="presParOf" srcId="{0E446C19-6A7C-48DC-9E9E-1485B78FD329}" destId="{E60483FC-F10A-4917-B7FA-75B5A436C0AE}" srcOrd="3" destOrd="0" presId="urn:microsoft.com/office/officeart/2005/8/layout/process4"/>
    <dgm:cxn modelId="{6FDC73AA-ECBF-4716-9BB4-D9747F457083}" type="presParOf" srcId="{0E446C19-6A7C-48DC-9E9E-1485B78FD329}" destId="{0A28D53F-DABE-4EC2-B7E7-7C5D99741589}" srcOrd="4" destOrd="0" presId="urn:microsoft.com/office/officeart/2005/8/layout/process4"/>
    <dgm:cxn modelId="{4100A8DF-1007-4128-8FF9-7AFE871ED18E}" type="presParOf" srcId="{0A28D53F-DABE-4EC2-B7E7-7C5D99741589}" destId="{96984A5D-665A-412C-BE5B-02DF3019B662}" srcOrd="0" destOrd="0" presId="urn:microsoft.com/office/officeart/2005/8/layout/process4"/>
    <dgm:cxn modelId="{C16AA06D-C733-4F8D-807F-958EF9E7F443}" type="presParOf" srcId="{0E446C19-6A7C-48DC-9E9E-1485B78FD329}" destId="{C1ED7931-69CF-4ED5-9585-EB6453F896EC}" srcOrd="5" destOrd="0" presId="urn:microsoft.com/office/officeart/2005/8/layout/process4"/>
    <dgm:cxn modelId="{37C73F2B-4761-4857-9F33-6A4D7BC793EB}" type="presParOf" srcId="{0E446C19-6A7C-48DC-9E9E-1485B78FD329}" destId="{F4096755-8175-4F85-AE90-7ED1A6AED63C}" srcOrd="6" destOrd="0" presId="urn:microsoft.com/office/officeart/2005/8/layout/process4"/>
    <dgm:cxn modelId="{7F0C5548-8DDB-4F57-9A17-1E3CD61B240E}" type="presParOf" srcId="{F4096755-8175-4F85-AE90-7ED1A6AED63C}" destId="{96FE382C-9C8E-4C63-8A59-FA8B60C7B349}" srcOrd="0" destOrd="0" presId="urn:microsoft.com/office/officeart/2005/8/layout/process4"/>
    <dgm:cxn modelId="{C01D8EBF-5B44-4F40-8C35-620AA1F491E5}" type="presParOf" srcId="{0E446C19-6A7C-48DC-9E9E-1485B78FD329}" destId="{E26A2D9C-F11A-47E4-B3C1-027BF8427FA1}" srcOrd="7" destOrd="0" presId="urn:microsoft.com/office/officeart/2005/8/layout/process4"/>
    <dgm:cxn modelId="{AB041523-FD0A-4D89-AAFD-5F8EFAE88FD4}" type="presParOf" srcId="{0E446C19-6A7C-48DC-9E9E-1485B78FD329}" destId="{0A3467C7-342B-4B8D-9C7B-7E7BBD95B271}" srcOrd="8" destOrd="0" presId="urn:microsoft.com/office/officeart/2005/8/layout/process4"/>
    <dgm:cxn modelId="{CE3F4A4B-0AD6-427E-AB58-0F73D4E537DC}" type="presParOf" srcId="{0A3467C7-342B-4B8D-9C7B-7E7BBD95B271}" destId="{D17D2374-004F-49EF-8A25-1AEAE54F55AC}" srcOrd="0" destOrd="0" presId="urn:microsoft.com/office/officeart/2005/8/layout/process4"/>
    <dgm:cxn modelId="{6CA5477A-3316-4562-BBA7-9680E7496570}" type="presParOf" srcId="{0E446C19-6A7C-48DC-9E9E-1485B78FD329}" destId="{B60EAD8A-DFF0-4136-9420-FF689A256BD4}" srcOrd="9" destOrd="0" presId="urn:microsoft.com/office/officeart/2005/8/layout/process4"/>
    <dgm:cxn modelId="{8A4C538F-7C8D-44DF-86CD-9521676A3C41}" type="presParOf" srcId="{0E446C19-6A7C-48DC-9E9E-1485B78FD329}" destId="{A94527FA-9CF2-4345-B07C-B32CF47A535C}" srcOrd="10" destOrd="0" presId="urn:microsoft.com/office/officeart/2005/8/layout/process4"/>
    <dgm:cxn modelId="{2FDED513-19DE-4909-9020-FEF09FC2D00E}" type="presParOf" srcId="{A94527FA-9CF2-4345-B07C-B32CF47A535C}" destId="{22F1D1B6-B870-4E4B-87CD-FF7AAB8F9506}" srcOrd="0" destOrd="0" presId="urn:microsoft.com/office/officeart/2005/8/layout/process4"/>
    <dgm:cxn modelId="{1C17B959-128E-4C8A-96E3-32729F5F2B06}" type="presParOf" srcId="{0E446C19-6A7C-48DC-9E9E-1485B78FD329}" destId="{BEE43878-C609-44AD-B141-912AE417568A}" srcOrd="11" destOrd="0" presId="urn:microsoft.com/office/officeart/2005/8/layout/process4"/>
    <dgm:cxn modelId="{80E2AB83-59CD-4B98-88EE-B94455AA0B93}" type="presParOf" srcId="{0E446C19-6A7C-48DC-9E9E-1485B78FD329}" destId="{C0E5C3C3-ECA7-4531-BE7A-F69C61F33A61}" srcOrd="12" destOrd="0" presId="urn:microsoft.com/office/officeart/2005/8/layout/process4"/>
    <dgm:cxn modelId="{791486C6-C73C-4ACA-8A58-939E776C747F}" type="presParOf" srcId="{C0E5C3C3-ECA7-4531-BE7A-F69C61F33A61}" destId="{C9C9BBD0-889C-4428-8C7E-2C723D1DB4C2}" srcOrd="0" destOrd="0" presId="urn:microsoft.com/office/officeart/2005/8/layout/process4"/>
    <dgm:cxn modelId="{DF1E3BF2-DC96-4371-9168-7ACDC71A6C22}" type="presParOf" srcId="{0E446C19-6A7C-48DC-9E9E-1485B78FD329}" destId="{DAF65D69-DE2B-49E8-AD63-B9F0409E3420}" srcOrd="13" destOrd="0" presId="urn:microsoft.com/office/officeart/2005/8/layout/process4"/>
    <dgm:cxn modelId="{FED5AD3E-5C18-45C4-A8DB-7715F0A14520}" type="presParOf" srcId="{0E446C19-6A7C-48DC-9E9E-1485B78FD329}" destId="{60408E1B-5ADE-4DD2-8662-CC13FBF507D5}" srcOrd="14" destOrd="0" presId="urn:microsoft.com/office/officeart/2005/8/layout/process4"/>
    <dgm:cxn modelId="{543CA3A7-851A-456F-B190-F0AF9FFDF0EB}" type="presParOf" srcId="{60408E1B-5ADE-4DD2-8662-CC13FBF507D5}" destId="{5EE6F593-C2AD-46DD-8398-5259DAD8396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75E0D-F7DC-43E5-A23A-009741E9330D}">
      <dsp:nvSpPr>
        <dsp:cNvPr id="0" name=""/>
        <dsp:cNvSpPr/>
      </dsp:nvSpPr>
      <dsp:spPr>
        <a:xfrm>
          <a:off x="0" y="5546064"/>
          <a:ext cx="6019800" cy="5200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altLang="zh-TW" sz="2200" kern="1200">
              <a:solidFill>
                <a:schemeClr val="tx1"/>
              </a:solidFill>
            </a:rPr>
            <a:t>8.</a:t>
          </a:r>
          <a:r>
            <a:rPr lang="zh-TW" altLang="en-US" sz="2200" kern="1200">
              <a:solidFill>
                <a:schemeClr val="tx1"/>
              </a:solidFill>
            </a:rPr>
            <a:t>  重複步驟</a:t>
          </a:r>
          <a:r>
            <a:rPr lang="en-US" altLang="zh-TW" sz="2200" kern="1200">
              <a:solidFill>
                <a:schemeClr val="tx1"/>
              </a:solidFill>
            </a:rPr>
            <a:t>5-7</a:t>
          </a:r>
          <a:r>
            <a:rPr lang="zh-TW" altLang="en-US" sz="2200" kern="1200">
              <a:solidFill>
                <a:schemeClr val="tx1"/>
              </a:solidFill>
            </a:rPr>
            <a:t>，直至</a:t>
          </a:r>
          <a:r>
            <a:rPr lang="en-US" altLang="zh-TW" sz="2200" kern="1200">
              <a:solidFill>
                <a:schemeClr val="tx1"/>
              </a:solidFill>
            </a:rPr>
            <a:t>4</a:t>
          </a:r>
          <a:r>
            <a:rPr lang="zh-TW" altLang="en-US" sz="2200" kern="1200">
              <a:solidFill>
                <a:schemeClr val="tx1"/>
              </a:solidFill>
            </a:rPr>
            <a:t>次實驗結束</a:t>
          </a:r>
          <a:endParaRPr lang="zh-TW" altLang="en-US" sz="2200" kern="1200" dirty="0">
            <a:solidFill>
              <a:schemeClr val="tx1"/>
            </a:solidFill>
          </a:endParaRPr>
        </a:p>
      </dsp:txBody>
      <dsp:txXfrm>
        <a:off x="0" y="5546064"/>
        <a:ext cx="6019800" cy="520012"/>
      </dsp:txXfrm>
    </dsp:sp>
    <dsp:sp modelId="{D9B6A71D-68FA-4DE4-894B-0F6C4CB6495D}">
      <dsp:nvSpPr>
        <dsp:cNvPr id="0" name=""/>
        <dsp:cNvSpPr/>
      </dsp:nvSpPr>
      <dsp:spPr>
        <a:xfrm rot="10800000">
          <a:off x="0" y="4754085"/>
          <a:ext cx="6019800" cy="7997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altLang="zh-TW" sz="2200" kern="1200">
              <a:solidFill>
                <a:schemeClr val="tx1"/>
              </a:solidFill>
            </a:rPr>
            <a:t>7.</a:t>
          </a:r>
          <a:r>
            <a:rPr lang="zh-TW" altLang="en-US" sz="2200" kern="1200">
              <a:solidFill>
                <a:schemeClr val="tx1"/>
              </a:solidFill>
            </a:rPr>
            <a:t>  休息</a:t>
          </a:r>
          <a:r>
            <a:rPr lang="en-US" altLang="zh-TW" sz="2200" kern="1200">
              <a:solidFill>
                <a:schemeClr val="tx1"/>
              </a:solidFill>
            </a:rPr>
            <a:t>5</a:t>
          </a:r>
          <a:r>
            <a:rPr lang="zh-TW" altLang="en-US" sz="2200" kern="1200">
              <a:solidFill>
                <a:schemeClr val="tx1"/>
              </a:solidFill>
            </a:rPr>
            <a:t>分鐘</a:t>
          </a:r>
          <a:endParaRPr lang="zh-TW" altLang="en-US" sz="2200" kern="1200" dirty="0">
            <a:solidFill>
              <a:schemeClr val="tx1"/>
            </a:solidFill>
          </a:endParaRPr>
        </a:p>
      </dsp:txBody>
      <dsp:txXfrm rot="10800000">
        <a:off x="0" y="4754085"/>
        <a:ext cx="6019800" cy="519672"/>
      </dsp:txXfrm>
    </dsp:sp>
    <dsp:sp modelId="{96984A5D-665A-412C-BE5B-02DF3019B662}">
      <dsp:nvSpPr>
        <dsp:cNvPr id="0" name=""/>
        <dsp:cNvSpPr/>
      </dsp:nvSpPr>
      <dsp:spPr>
        <a:xfrm rot="10800000">
          <a:off x="0" y="3962107"/>
          <a:ext cx="6019800" cy="7997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Font typeface="+mj-lt"/>
            <a:buNone/>
          </a:pPr>
          <a:r>
            <a:rPr lang="en-US" altLang="zh-TW" sz="2200" kern="1200">
              <a:solidFill>
                <a:schemeClr val="tx1"/>
              </a:solidFill>
            </a:rPr>
            <a:t>6.</a:t>
          </a:r>
          <a:r>
            <a:rPr lang="zh-TW" altLang="en-US" sz="2200" kern="1200">
              <a:solidFill>
                <a:schemeClr val="tx1"/>
              </a:solidFill>
            </a:rPr>
            <a:t>  </a:t>
          </a:r>
          <a:r>
            <a:rPr lang="zh-TW" sz="2200" kern="1200">
              <a:solidFill>
                <a:schemeClr val="tx1"/>
              </a:solidFill>
            </a:rPr>
            <a:t>填寫</a:t>
          </a:r>
          <a:r>
            <a:rPr lang="en-US" sz="2200" kern="1200">
              <a:solidFill>
                <a:schemeClr val="tx1"/>
              </a:solidFill>
            </a:rPr>
            <a:t>DALI(Driving Activity Load Index)</a:t>
          </a:r>
          <a:r>
            <a:rPr lang="zh-TW" sz="2200" kern="1200">
              <a:solidFill>
                <a:schemeClr val="tx1"/>
              </a:solidFill>
            </a:rPr>
            <a:t> 量表</a:t>
          </a:r>
          <a:endParaRPr lang="zh-TW" altLang="en-US" sz="2200" kern="1200" dirty="0">
            <a:solidFill>
              <a:schemeClr val="tx1"/>
            </a:solidFill>
          </a:endParaRPr>
        </a:p>
      </dsp:txBody>
      <dsp:txXfrm rot="10800000">
        <a:off x="0" y="3962107"/>
        <a:ext cx="6019800" cy="519672"/>
      </dsp:txXfrm>
    </dsp:sp>
    <dsp:sp modelId="{96FE382C-9C8E-4C63-8A59-FA8B60C7B349}">
      <dsp:nvSpPr>
        <dsp:cNvPr id="0" name=""/>
        <dsp:cNvSpPr/>
      </dsp:nvSpPr>
      <dsp:spPr>
        <a:xfrm rot="10800000">
          <a:off x="0" y="3170128"/>
          <a:ext cx="6019800" cy="7997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Font typeface="+mj-lt"/>
            <a:buNone/>
          </a:pPr>
          <a:r>
            <a:rPr lang="en-US" altLang="zh-TW" sz="2200" kern="1200">
              <a:solidFill>
                <a:schemeClr val="tx1"/>
              </a:solidFill>
            </a:rPr>
            <a:t>5.</a:t>
          </a:r>
          <a:r>
            <a:rPr lang="zh-TW" altLang="en-US" sz="2200" kern="1200">
              <a:solidFill>
                <a:schemeClr val="tx1"/>
              </a:solidFill>
            </a:rPr>
            <a:t>  </a:t>
          </a:r>
          <a:r>
            <a:rPr lang="zh-TW" sz="2200" kern="1200">
              <a:solidFill>
                <a:schemeClr val="tx1"/>
              </a:solidFill>
            </a:rPr>
            <a:t>實驗</a:t>
          </a:r>
          <a:endParaRPr lang="zh-TW" altLang="en-US" sz="2200" kern="1200" dirty="0">
            <a:solidFill>
              <a:schemeClr val="tx1"/>
            </a:solidFill>
          </a:endParaRPr>
        </a:p>
      </dsp:txBody>
      <dsp:txXfrm rot="10800000">
        <a:off x="0" y="3170128"/>
        <a:ext cx="6019800" cy="519672"/>
      </dsp:txXfrm>
    </dsp:sp>
    <dsp:sp modelId="{D17D2374-004F-49EF-8A25-1AEAE54F55AC}">
      <dsp:nvSpPr>
        <dsp:cNvPr id="0" name=""/>
        <dsp:cNvSpPr/>
      </dsp:nvSpPr>
      <dsp:spPr>
        <a:xfrm rot="10800000">
          <a:off x="0" y="2378150"/>
          <a:ext cx="6019800" cy="7997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Font typeface="+mj-lt"/>
            <a:buNone/>
          </a:pPr>
          <a:r>
            <a:rPr lang="en-US" altLang="zh-TW" sz="2200" kern="1200">
              <a:solidFill>
                <a:schemeClr val="tx1"/>
              </a:solidFill>
            </a:rPr>
            <a:t>4.</a:t>
          </a:r>
          <a:r>
            <a:rPr lang="zh-TW" altLang="en-US" sz="2200" kern="1200">
              <a:solidFill>
                <a:schemeClr val="tx1"/>
              </a:solidFill>
            </a:rPr>
            <a:t>  </a:t>
          </a:r>
          <a:r>
            <a:rPr lang="zh-TW" sz="2200" kern="1200">
              <a:solidFill>
                <a:schemeClr val="tx1"/>
              </a:solidFill>
            </a:rPr>
            <a:t>眼球追蹤系統校正</a:t>
          </a:r>
          <a:endParaRPr lang="zh-TW" altLang="en-US" sz="2200" kern="1200" dirty="0">
            <a:solidFill>
              <a:schemeClr val="tx1"/>
            </a:solidFill>
          </a:endParaRPr>
        </a:p>
      </dsp:txBody>
      <dsp:txXfrm rot="10800000">
        <a:off x="0" y="2378150"/>
        <a:ext cx="6019800" cy="519672"/>
      </dsp:txXfrm>
    </dsp:sp>
    <dsp:sp modelId="{22F1D1B6-B870-4E4B-87CD-FF7AAB8F9506}">
      <dsp:nvSpPr>
        <dsp:cNvPr id="0" name=""/>
        <dsp:cNvSpPr/>
      </dsp:nvSpPr>
      <dsp:spPr>
        <a:xfrm rot="10800000">
          <a:off x="0" y="1586171"/>
          <a:ext cx="6019800" cy="7997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altLang="zh-TW" sz="2200" kern="1200" dirty="0">
              <a:solidFill>
                <a:schemeClr val="tx1"/>
              </a:solidFill>
            </a:rPr>
            <a:t>3.</a:t>
          </a:r>
          <a:r>
            <a:rPr lang="zh-TW" altLang="en-US" sz="2200" kern="1200" dirty="0">
              <a:solidFill>
                <a:schemeClr val="tx1"/>
              </a:solidFill>
            </a:rPr>
            <a:t>  </a:t>
          </a:r>
          <a:r>
            <a:rPr lang="en-US" sz="2200" kern="1200" dirty="0">
              <a:solidFill>
                <a:schemeClr val="tx1"/>
              </a:solidFill>
            </a:rPr>
            <a:t>10-15</a:t>
          </a:r>
          <a:r>
            <a:rPr lang="zh-TW" sz="2200" kern="1200" dirty="0">
              <a:solidFill>
                <a:schemeClr val="tx1"/>
              </a:solidFill>
            </a:rPr>
            <a:t>分鐘練習</a:t>
          </a:r>
          <a:endParaRPr lang="zh-TW" altLang="en-US" sz="2200" kern="1200" dirty="0">
            <a:solidFill>
              <a:schemeClr val="tx1"/>
            </a:solidFill>
          </a:endParaRPr>
        </a:p>
      </dsp:txBody>
      <dsp:txXfrm rot="10800000">
        <a:off x="0" y="1586171"/>
        <a:ext cx="6019800" cy="519672"/>
      </dsp:txXfrm>
    </dsp:sp>
    <dsp:sp modelId="{C9C9BBD0-889C-4428-8C7E-2C723D1DB4C2}">
      <dsp:nvSpPr>
        <dsp:cNvPr id="0" name=""/>
        <dsp:cNvSpPr/>
      </dsp:nvSpPr>
      <dsp:spPr>
        <a:xfrm rot="10800000">
          <a:off x="0" y="794192"/>
          <a:ext cx="6019800" cy="7997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altLang="zh-TW" sz="2200" kern="1200">
              <a:solidFill>
                <a:schemeClr val="tx1"/>
              </a:solidFill>
            </a:rPr>
            <a:t>2.</a:t>
          </a:r>
          <a:r>
            <a:rPr lang="zh-TW" altLang="en-US" sz="2200" kern="1200">
              <a:solidFill>
                <a:schemeClr val="tx1"/>
              </a:solidFill>
            </a:rPr>
            <a:t>  </a:t>
          </a:r>
          <a:r>
            <a:rPr lang="zh-TW" sz="2200" kern="1200">
              <a:solidFill>
                <a:schemeClr val="tx1"/>
              </a:solidFill>
            </a:rPr>
            <a:t>告知實驗目的和性質，填寫同意書</a:t>
          </a:r>
          <a:endParaRPr lang="zh-TW" altLang="en-US" sz="2200" kern="1200" dirty="0">
            <a:solidFill>
              <a:schemeClr val="tx1"/>
            </a:solidFill>
          </a:endParaRPr>
        </a:p>
      </dsp:txBody>
      <dsp:txXfrm rot="10800000">
        <a:off x="0" y="794192"/>
        <a:ext cx="6019800" cy="519672"/>
      </dsp:txXfrm>
    </dsp:sp>
    <dsp:sp modelId="{5EE6F593-C2AD-46DD-8398-5259DAD8396C}">
      <dsp:nvSpPr>
        <dsp:cNvPr id="0" name=""/>
        <dsp:cNvSpPr/>
      </dsp:nvSpPr>
      <dsp:spPr>
        <a:xfrm rot="10800000">
          <a:off x="0" y="2214"/>
          <a:ext cx="6019800" cy="79977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altLang="zh-TW" sz="2200" kern="1200">
              <a:solidFill>
                <a:schemeClr val="tx1"/>
              </a:solidFill>
            </a:rPr>
            <a:t>1.</a:t>
          </a:r>
          <a:r>
            <a:rPr lang="zh-TW" altLang="en-US" sz="2200" kern="1200">
              <a:solidFill>
                <a:schemeClr val="tx1"/>
              </a:solidFill>
            </a:rPr>
            <a:t>  </a:t>
          </a:r>
          <a:r>
            <a:rPr lang="zh-TW" sz="2200" kern="1200">
              <a:solidFill>
                <a:schemeClr val="tx1"/>
              </a:solidFill>
            </a:rPr>
            <a:t>填寫人口統計學信息</a:t>
          </a:r>
          <a:endParaRPr lang="zh-TW" altLang="en-US" sz="2200" kern="1200" dirty="0">
            <a:solidFill>
              <a:schemeClr val="tx1"/>
            </a:solidFill>
          </a:endParaRPr>
        </a:p>
      </dsp:txBody>
      <dsp:txXfrm rot="10800000">
        <a:off x="0" y="2214"/>
        <a:ext cx="6019800" cy="5196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F91F1-8AAB-4DB6-A68A-FEE278EF8B96}" type="datetimeFigureOut">
              <a:rPr lang="zh-TW" altLang="en-US" smtClean="0"/>
              <a:t>2019/11/22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124B9-5998-40FD-85D0-ABDE501FAD3E}" type="slidenum">
              <a:rPr lang="zh-TW" altLang="en-US" smtClean="0"/>
              <a:t>‹#›</a:t>
            </a:fld>
            <a:endParaRPr lang="zh-TW" altLang="en-US"/>
          </a:p>
        </p:txBody>
      </p:sp>
    </p:spTree>
    <p:extLst>
      <p:ext uri="{BB962C8B-B14F-4D97-AF65-F5344CB8AC3E}">
        <p14:creationId xmlns:p14="http://schemas.microsoft.com/office/powerpoint/2010/main" val="3489638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水平，彎曲的道路上行駛比在直線道路上行駛更容易導致更多的事故，這需要引起很多研究關注。多項研究發現，非駕駛相關任務（或次要任務）的感覺方式和水平道路幾何形狀（例如曲率半徑和彎道方向）是影響水平彎道駕駛性能和安全性的主要因素。但是，很少有研究檢查這些因素的綜合作用。本文針對非駕駛相關任務模式（</a:t>
            </a:r>
            <a:r>
              <a:rPr lang="en-US" altLang="zh-TW" sz="1200" b="0" i="0" kern="1200" dirty="0">
                <a:solidFill>
                  <a:schemeClr val="tx1"/>
                </a:solidFill>
                <a:effectLst/>
                <a:latin typeface="+mn-lt"/>
                <a:ea typeface="+mn-ea"/>
                <a:cs typeface="+mn-cs"/>
              </a:rPr>
              <a:t>4</a:t>
            </a:r>
            <a:r>
              <a:rPr lang="zh-TW" altLang="en-US" sz="1200" b="0" i="0" kern="1200" dirty="0">
                <a:solidFill>
                  <a:schemeClr val="tx1"/>
                </a:solidFill>
                <a:effectLst/>
                <a:latin typeface="+mn-lt"/>
                <a:ea typeface="+mn-ea"/>
                <a:cs typeface="+mn-cs"/>
              </a:rPr>
              <a:t>個級別），道路曲率半徑（</a:t>
            </a:r>
            <a:r>
              <a:rPr lang="en-US" altLang="zh-TW" sz="1200" b="0" i="0" kern="1200" dirty="0">
                <a:solidFill>
                  <a:schemeClr val="tx1"/>
                </a:solidFill>
                <a:effectLst/>
                <a:latin typeface="+mn-lt"/>
                <a:ea typeface="+mn-ea"/>
                <a:cs typeface="+mn-cs"/>
              </a:rPr>
              <a:t>4</a:t>
            </a:r>
            <a:r>
              <a:rPr lang="zh-TW" altLang="en-US" sz="1200" b="0" i="0" kern="1200" dirty="0">
                <a:solidFill>
                  <a:schemeClr val="tx1"/>
                </a:solidFill>
                <a:effectLst/>
                <a:latin typeface="+mn-lt"/>
                <a:ea typeface="+mn-ea"/>
                <a:cs typeface="+mn-cs"/>
              </a:rPr>
              <a:t>個級別）和彎道方向（</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個級別）對駕駛員行為的影響進行了駕駛模擬研究。測量了</a:t>
            </a:r>
            <a:r>
              <a:rPr lang="en-US" altLang="zh-TW" sz="1200" b="0" i="0" kern="1200" dirty="0">
                <a:solidFill>
                  <a:schemeClr val="tx1"/>
                </a:solidFill>
                <a:effectLst/>
                <a:latin typeface="+mn-lt"/>
                <a:ea typeface="+mn-ea"/>
                <a:cs typeface="+mn-cs"/>
              </a:rPr>
              <a:t>24</a:t>
            </a:r>
            <a:r>
              <a:rPr lang="zh-TW" altLang="en-US" sz="1200" b="0" i="0" kern="1200" dirty="0">
                <a:solidFill>
                  <a:schemeClr val="tx1"/>
                </a:solidFill>
                <a:effectLst/>
                <a:latin typeface="+mn-lt"/>
                <a:ea typeface="+mn-ea"/>
                <a:cs typeface="+mn-cs"/>
              </a:rPr>
              <a:t>名參與者的眼球運動，保持車道的性能和主觀工作量。結果顯示，駕駛員在彎道上使用視覺刺激或手動響應來執行與非駕駛相關的任務時，與其他方式相比，在道路上固定的頻率較低且持續時間較短，並且表現出較差的車道保持性能。此外，當在與非駕駛相關的任務上以更陡峭的彎道行駛時，駕駛員會更頻繁，更長地註視道路，但他們的車道保持性能卻較差（例如，車道位置和方向盤角度的標準偏差更高） 。與聽覺</a:t>
            </a:r>
            <a:r>
              <a:rPr lang="en-US" altLang="zh-TW" sz="1200" b="0" i="0" kern="1200" dirty="0">
                <a:solidFill>
                  <a:schemeClr val="tx1"/>
                </a:solidFill>
                <a:effectLst/>
                <a:latin typeface="+mn-lt"/>
                <a:ea typeface="+mn-ea"/>
                <a:cs typeface="+mn-cs"/>
              </a:rPr>
              <a:t>-</a:t>
            </a:r>
            <a:r>
              <a:rPr lang="zh-TW" altLang="en-US" sz="1200" b="0" i="0" kern="1200">
                <a:solidFill>
                  <a:schemeClr val="tx1"/>
                </a:solidFill>
                <a:effectLst/>
                <a:latin typeface="+mn-lt"/>
                <a:ea typeface="+mn-ea"/>
                <a:cs typeface="+mn-cs"/>
              </a:rPr>
              <a:t>手動類型的任務相比，參與者報告說在執行視覺語音類型的任務時視覺需求更高。討論了在水平彎道上行駛安全的實際含義。</a:t>
            </a:r>
            <a:endParaRPr lang="zh-TW" altLang="en-US"/>
          </a:p>
        </p:txBody>
      </p:sp>
      <p:sp>
        <p:nvSpPr>
          <p:cNvPr id="4" name="投影片編號版面配置區 3"/>
          <p:cNvSpPr>
            <a:spLocks noGrp="1"/>
          </p:cNvSpPr>
          <p:nvPr>
            <p:ph type="sldNum" sz="quarter" idx="5"/>
          </p:nvPr>
        </p:nvSpPr>
        <p:spPr/>
        <p:txBody>
          <a:bodyPr/>
          <a:lstStyle/>
          <a:p>
            <a:fld id="{1BC124B9-5998-40FD-85D0-ABDE501FAD3E}" type="slidenum">
              <a:rPr lang="zh-TW" altLang="en-US" smtClean="0"/>
              <a:t>1</a:t>
            </a:fld>
            <a:endParaRPr lang="zh-TW" altLang="en-US"/>
          </a:p>
        </p:txBody>
      </p:sp>
    </p:spTree>
    <p:extLst>
      <p:ext uri="{BB962C8B-B14F-4D97-AF65-F5344CB8AC3E}">
        <p14:creationId xmlns:p14="http://schemas.microsoft.com/office/powerpoint/2010/main" val="18490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導致車道保持性能的可變性最低（即最低 </a:t>
            </a:r>
            <a:r>
              <a:rPr lang="en-US" altLang="zh-TW" sz="1200" b="0" i="0" kern="1200" dirty="0">
                <a:solidFill>
                  <a:schemeClr val="tx1"/>
                </a:solidFill>
                <a:effectLst/>
                <a:latin typeface="+mn-lt"/>
                <a:ea typeface="+mn-ea"/>
                <a:cs typeface="+mn-cs"/>
              </a:rPr>
              <a:t>SDLP</a:t>
            </a:r>
            <a:r>
              <a:rPr lang="zh-TW" altLang="en-US" sz="1200" b="0" i="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fld id="{1BC124B9-5998-40FD-85D0-ABDE501FAD3E}" type="slidenum">
              <a:rPr lang="zh-TW" altLang="en-US" smtClean="0"/>
              <a:t>13</a:t>
            </a:fld>
            <a:endParaRPr lang="zh-TW" altLang="en-US"/>
          </a:p>
        </p:txBody>
      </p:sp>
    </p:spTree>
    <p:extLst>
      <p:ext uri="{BB962C8B-B14F-4D97-AF65-F5344CB8AC3E}">
        <p14:creationId xmlns:p14="http://schemas.microsoft.com/office/powerpoint/2010/main" val="151365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H1 </a:t>
            </a:r>
            <a:r>
              <a:rPr lang="zh-TW" altLang="en-US" dirty="0"/>
              <a:t>更高的</a:t>
            </a:r>
            <a:r>
              <a:rPr lang="en-US" altLang="zh-TW" dirty="0"/>
              <a:t>EORG</a:t>
            </a:r>
            <a:r>
              <a:rPr lang="zh-TW" altLang="en-US" dirty="0"/>
              <a:t>和</a:t>
            </a:r>
            <a:r>
              <a:rPr lang="en-US" altLang="zh-TW" dirty="0"/>
              <a:t>EORT</a:t>
            </a:r>
          </a:p>
          <a:p>
            <a:r>
              <a:rPr lang="en-US" altLang="zh-TW" dirty="0"/>
              <a:t>H2</a:t>
            </a:r>
            <a:r>
              <a:rPr lang="zh-TW" altLang="en-US" dirty="0"/>
              <a:t>最低的</a:t>
            </a:r>
            <a:r>
              <a:rPr lang="en-US" altLang="zh-TW" dirty="0"/>
              <a:t>SDLP</a:t>
            </a:r>
            <a:r>
              <a:rPr lang="zh-TW" altLang="en-US" dirty="0"/>
              <a:t>和</a:t>
            </a:r>
            <a:r>
              <a:rPr lang="en-US" altLang="zh-TW" dirty="0"/>
              <a:t>SDSWA</a:t>
            </a:r>
          </a:p>
          <a:p>
            <a:r>
              <a:rPr lang="en-US" altLang="zh-TW" dirty="0"/>
              <a:t>H4</a:t>
            </a:r>
            <a:r>
              <a:rPr lang="zh-TW" altLang="en-US" dirty="0"/>
              <a:t>更高的</a:t>
            </a:r>
            <a:r>
              <a:rPr lang="en-US" altLang="zh-TW" dirty="0"/>
              <a:t>SDLP</a:t>
            </a:r>
            <a:r>
              <a:rPr lang="zh-TW" altLang="en-US" dirty="0"/>
              <a:t>和</a:t>
            </a:r>
            <a:r>
              <a:rPr lang="en-US" altLang="zh-TW" dirty="0"/>
              <a:t>SDWA</a:t>
            </a:r>
            <a:endParaRPr lang="zh-TW" altLang="en-US" dirty="0"/>
          </a:p>
        </p:txBody>
      </p:sp>
      <p:sp>
        <p:nvSpPr>
          <p:cNvPr id="4" name="投影片編號版面配置區 3"/>
          <p:cNvSpPr>
            <a:spLocks noGrp="1"/>
          </p:cNvSpPr>
          <p:nvPr>
            <p:ph type="sldNum" sz="quarter" idx="5"/>
          </p:nvPr>
        </p:nvSpPr>
        <p:spPr/>
        <p:txBody>
          <a:bodyPr/>
          <a:lstStyle/>
          <a:p>
            <a:fld id="{1BC124B9-5998-40FD-85D0-ABDE501FAD3E}" type="slidenum">
              <a:rPr lang="zh-TW" altLang="en-US" smtClean="0"/>
              <a:t>16</a:t>
            </a:fld>
            <a:endParaRPr lang="zh-TW" altLang="en-US"/>
          </a:p>
        </p:txBody>
      </p:sp>
    </p:spTree>
    <p:extLst>
      <p:ext uri="{BB962C8B-B14F-4D97-AF65-F5344CB8AC3E}">
        <p14:creationId xmlns:p14="http://schemas.microsoft.com/office/powerpoint/2010/main" val="368168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較低的</a:t>
            </a:r>
            <a:r>
              <a:rPr lang="en-US" altLang="zh-TW" dirty="0"/>
              <a:t>EORG</a:t>
            </a:r>
            <a:r>
              <a:rPr lang="zh-TW" altLang="en-US" dirty="0"/>
              <a:t>及</a:t>
            </a:r>
            <a:r>
              <a:rPr lang="en-US" altLang="zh-TW" dirty="0"/>
              <a:t>EORT</a:t>
            </a:r>
            <a:r>
              <a:rPr lang="zh-TW" altLang="en-US" dirty="0"/>
              <a:t>，更高的</a:t>
            </a:r>
            <a:r>
              <a:rPr lang="en-US" altLang="zh-TW" dirty="0"/>
              <a:t>SDLP</a:t>
            </a:r>
            <a:r>
              <a:rPr lang="zh-TW" altLang="en-US" dirty="0"/>
              <a:t>、</a:t>
            </a:r>
            <a:r>
              <a:rPr lang="en-US" altLang="zh-TW" dirty="0"/>
              <a:t>SDSWA</a:t>
            </a:r>
            <a:r>
              <a:rPr lang="zh-TW" altLang="en-US" dirty="0">
                <a:solidFill>
                  <a:schemeClr val="tx1"/>
                </a:solidFill>
              </a:rPr>
              <a:t>，如非駕駛相關任務的性能結果顯示</a:t>
            </a:r>
            <a:r>
              <a:rPr lang="en-US" altLang="zh-TW" dirty="0">
                <a:solidFill>
                  <a:schemeClr val="tx1"/>
                </a:solidFill>
              </a:rPr>
              <a:t>(</a:t>
            </a:r>
            <a:r>
              <a:rPr lang="zh-TW" altLang="en-US" dirty="0">
                <a:solidFill>
                  <a:schemeClr val="tx1"/>
                </a:solidFill>
              </a:rPr>
              <a:t>在中等曲線上的正確反應比急彎上的正確反應的反分比更高</a:t>
            </a:r>
            <a:r>
              <a:rPr lang="en-US" altLang="zh-TW"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注意力</a:t>
            </a:r>
            <a:r>
              <a:rPr lang="en-US" altLang="zh-TW" dirty="0">
                <a:solidFill>
                  <a:schemeClr val="tx1"/>
                </a:solidFill>
              </a:rPr>
              <a:t>(</a:t>
            </a:r>
            <a:r>
              <a:rPr lang="en-US" altLang="zh-TW" dirty="0"/>
              <a:t>EORG</a:t>
            </a:r>
            <a:r>
              <a:rPr lang="zh-TW" altLang="en-US" dirty="0"/>
              <a:t>及</a:t>
            </a:r>
            <a:r>
              <a:rPr lang="en-US" altLang="zh-TW" dirty="0"/>
              <a:t>EORT</a:t>
            </a:r>
            <a:r>
              <a:rPr lang="en-US" altLang="zh-TW" dirty="0">
                <a:solidFill>
                  <a:schemeClr val="tx1"/>
                </a:solidFill>
              </a:rPr>
              <a:t>)</a:t>
            </a:r>
          </a:p>
          <a:p>
            <a:endParaRPr lang="zh-TW" altLang="en-US" dirty="0"/>
          </a:p>
        </p:txBody>
      </p:sp>
      <p:sp>
        <p:nvSpPr>
          <p:cNvPr id="4" name="投影片編號版面配置區 3"/>
          <p:cNvSpPr>
            <a:spLocks noGrp="1"/>
          </p:cNvSpPr>
          <p:nvPr>
            <p:ph type="sldNum" sz="quarter" idx="5"/>
          </p:nvPr>
        </p:nvSpPr>
        <p:spPr/>
        <p:txBody>
          <a:bodyPr/>
          <a:lstStyle/>
          <a:p>
            <a:fld id="{1BC124B9-5998-40FD-85D0-ABDE501FAD3E}" type="slidenum">
              <a:rPr lang="zh-TW" altLang="en-US" smtClean="0"/>
              <a:t>17</a:t>
            </a:fld>
            <a:endParaRPr lang="zh-TW" altLang="en-US"/>
          </a:p>
        </p:txBody>
      </p:sp>
    </p:spTree>
    <p:extLst>
      <p:ext uri="{BB962C8B-B14F-4D97-AF65-F5344CB8AC3E}">
        <p14:creationId xmlns:p14="http://schemas.microsoft.com/office/powerpoint/2010/main" val="74556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手機用來</a:t>
            </a:r>
            <a:r>
              <a:rPr lang="zh-TW" altLang="en-US" dirty="0">
                <a:solidFill>
                  <a:schemeClr val="tx1"/>
                </a:solidFill>
              </a:rPr>
              <a:t>操作刺激反應任務</a:t>
            </a:r>
            <a:endParaRPr lang="en-US" altLang="zh-TW"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App</a:t>
            </a:r>
            <a:r>
              <a:rPr lang="zh-TW" altLang="en-US" dirty="0">
                <a:solidFill>
                  <a:schemeClr val="tx1"/>
                </a:solidFill>
              </a:rPr>
              <a:t>是用來刺激</a:t>
            </a:r>
            <a:r>
              <a:rPr lang="en-US" altLang="zh-TW" dirty="0">
                <a:solidFill>
                  <a:schemeClr val="tx1"/>
                </a:solidFill>
              </a:rPr>
              <a:t>(</a:t>
            </a:r>
            <a:r>
              <a:rPr lang="zh-TW" altLang="en-US" dirty="0">
                <a:solidFill>
                  <a:schemeClr val="tx1"/>
                </a:solidFill>
              </a:rPr>
              <a:t>非駕駛相關任務、分心任務</a:t>
            </a:r>
            <a:r>
              <a:rPr lang="en-US" altLang="zh-TW" dirty="0">
                <a:solidFill>
                  <a:schemeClr val="tx1"/>
                </a:solidFill>
              </a:rPr>
              <a:t>)</a:t>
            </a:r>
          </a:p>
          <a:p>
            <a:endParaRPr lang="zh-TW" altLang="en-US" dirty="0"/>
          </a:p>
        </p:txBody>
      </p:sp>
      <p:sp>
        <p:nvSpPr>
          <p:cNvPr id="4" name="投影片編號版面配置區 3"/>
          <p:cNvSpPr>
            <a:spLocks noGrp="1"/>
          </p:cNvSpPr>
          <p:nvPr>
            <p:ph type="sldNum" sz="quarter" idx="5"/>
          </p:nvPr>
        </p:nvSpPr>
        <p:spPr/>
        <p:txBody>
          <a:bodyPr/>
          <a:lstStyle/>
          <a:p>
            <a:fld id="{1BC124B9-5998-40FD-85D0-ABDE501FAD3E}" type="slidenum">
              <a:rPr lang="zh-TW" altLang="en-US" smtClean="0"/>
              <a:t>4</a:t>
            </a:fld>
            <a:endParaRPr lang="zh-TW" altLang="en-US"/>
          </a:p>
        </p:txBody>
      </p:sp>
    </p:spTree>
    <p:extLst>
      <p:ext uri="{BB962C8B-B14F-4D97-AF65-F5344CB8AC3E}">
        <p14:creationId xmlns:p14="http://schemas.microsoft.com/office/powerpoint/2010/main" val="374056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兩個車道的鄉村公路，車道寬度各</a:t>
            </a:r>
            <a:r>
              <a:rPr lang="en-US" altLang="zh-TW" dirty="0">
                <a:solidFill>
                  <a:schemeClr val="tx1"/>
                </a:solidFill>
              </a:rPr>
              <a:t>5m </a:t>
            </a:r>
            <a:r>
              <a:rPr lang="zh-TW" altLang="en-US" dirty="0">
                <a:solidFill>
                  <a:schemeClr val="tx1"/>
                </a:solidFill>
              </a:rPr>
              <a:t>，道路兩側有</a:t>
            </a:r>
            <a:r>
              <a:rPr lang="en-US" altLang="zh-TW" dirty="0">
                <a:solidFill>
                  <a:schemeClr val="tx1"/>
                </a:solidFill>
              </a:rPr>
              <a:t>4m</a:t>
            </a:r>
            <a:r>
              <a:rPr lang="zh-TW" altLang="en-US" dirty="0">
                <a:solidFill>
                  <a:schemeClr val="tx1"/>
                </a:solidFill>
              </a:rPr>
              <a:t>的路肩</a:t>
            </a:r>
            <a:endParaRPr lang="en-US" altLang="zh-TW"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a:solidFill>
                <a:schemeClr val="tx1"/>
              </a:solidFill>
            </a:endParaRPr>
          </a:p>
          <a:p>
            <a:endParaRPr lang="zh-TW" altLang="en-US" dirty="0"/>
          </a:p>
        </p:txBody>
      </p:sp>
      <p:sp>
        <p:nvSpPr>
          <p:cNvPr id="4" name="投影片編號版面配置區 3"/>
          <p:cNvSpPr>
            <a:spLocks noGrp="1"/>
          </p:cNvSpPr>
          <p:nvPr>
            <p:ph type="sldNum" sz="quarter" idx="5"/>
          </p:nvPr>
        </p:nvSpPr>
        <p:spPr/>
        <p:txBody>
          <a:bodyPr/>
          <a:lstStyle/>
          <a:p>
            <a:fld id="{1BC124B9-5998-40FD-85D0-ABDE501FAD3E}" type="slidenum">
              <a:rPr lang="zh-TW" altLang="en-US" smtClean="0"/>
              <a:t>5</a:t>
            </a:fld>
            <a:endParaRPr lang="zh-TW" altLang="en-US"/>
          </a:p>
        </p:txBody>
      </p:sp>
    </p:spTree>
    <p:extLst>
      <p:ext uri="{BB962C8B-B14F-4D97-AF65-F5344CB8AC3E}">
        <p14:creationId xmlns:p14="http://schemas.microsoft.com/office/powerpoint/2010/main" val="11083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他們被要求盡可能準確地回應每個刺激，但只要他們覺得需要提高駕駛安全性，就優先考慮駕駛性能。</a:t>
            </a:r>
          </a:p>
          <a:p>
            <a:endParaRPr lang="en-US"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每個刺激每</a:t>
            </a:r>
            <a:r>
              <a:rPr lang="en-US" altLang="zh-TW" sz="1200" kern="1200" dirty="0">
                <a:solidFill>
                  <a:schemeClr val="tx1"/>
                </a:solidFill>
                <a:effectLst/>
                <a:latin typeface="+mn-lt"/>
                <a:ea typeface="+mn-ea"/>
                <a:cs typeface="+mn-cs"/>
              </a:rPr>
              <a:t>2.25s</a:t>
            </a:r>
            <a:r>
              <a:rPr lang="zh-TW" altLang="zh-TW" sz="1200" kern="1200" dirty="0">
                <a:solidFill>
                  <a:schemeClr val="tx1"/>
                </a:solidFill>
                <a:effectLst/>
                <a:latin typeface="+mn-lt"/>
                <a:ea typeface="+mn-ea"/>
                <a:cs typeface="+mn-cs"/>
              </a:rPr>
              <a:t>呈現一次，每個刺激圖之間為</a:t>
            </a:r>
            <a:r>
              <a:rPr lang="en-US" altLang="zh-TW" sz="1200" kern="1200" dirty="0">
                <a:solidFill>
                  <a:schemeClr val="tx1"/>
                </a:solidFill>
                <a:effectLst/>
                <a:latin typeface="+mn-lt"/>
                <a:ea typeface="+mn-ea"/>
                <a:cs typeface="+mn-cs"/>
              </a:rPr>
              <a:t>0.75s</a:t>
            </a:r>
            <a:r>
              <a:rPr lang="zh-TW" altLang="zh-TW" sz="1200" kern="1200" dirty="0">
                <a:solidFill>
                  <a:schemeClr val="tx1"/>
                </a:solidFill>
                <a:effectLst/>
                <a:latin typeface="+mn-lt"/>
                <a:ea typeface="+mn-ea"/>
                <a:cs typeface="+mn-cs"/>
              </a:rPr>
              <a:t>。</a:t>
            </a:r>
          </a:p>
          <a:p>
            <a:r>
              <a:rPr lang="en-US" altLang="zh-TW" sz="1200" kern="1200" dirty="0">
                <a:solidFill>
                  <a:schemeClr val="tx1"/>
                </a:solidFill>
                <a:effectLst/>
                <a:latin typeface="+mn-lt"/>
                <a:ea typeface="+mn-ea"/>
                <a:cs typeface="+mn-cs"/>
              </a:rPr>
              <a:t>100</a:t>
            </a:r>
            <a:r>
              <a:rPr lang="zh-TW" altLang="zh-TW" sz="1200" kern="1200" dirty="0">
                <a:solidFill>
                  <a:schemeClr val="tx1"/>
                </a:solidFill>
                <a:effectLst/>
                <a:latin typeface="+mn-lt"/>
                <a:ea typeface="+mn-ea"/>
                <a:cs typeface="+mn-cs"/>
              </a:rPr>
              <a:t>個視覺或聽覺刺激被提出</a:t>
            </a:r>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分鐘：</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分鐘和</a:t>
            </a: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分鐘分別給出，因為軟體的最大執行時間是</a:t>
            </a:r>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分鐘</a:t>
            </a:r>
          </a:p>
          <a:p>
            <a:endParaRPr lang="zh-TW" altLang="en-US" dirty="0"/>
          </a:p>
        </p:txBody>
      </p:sp>
      <p:sp>
        <p:nvSpPr>
          <p:cNvPr id="4" name="投影片編號版面配置區 3"/>
          <p:cNvSpPr>
            <a:spLocks noGrp="1"/>
          </p:cNvSpPr>
          <p:nvPr>
            <p:ph type="sldNum" sz="quarter" idx="5"/>
          </p:nvPr>
        </p:nvSpPr>
        <p:spPr/>
        <p:txBody>
          <a:bodyPr/>
          <a:lstStyle/>
          <a:p>
            <a:fld id="{1BC124B9-5998-40FD-85D0-ABDE501FAD3E}" type="slidenum">
              <a:rPr lang="zh-TW" altLang="en-US" smtClean="0"/>
              <a:t>6</a:t>
            </a:fld>
            <a:endParaRPr lang="zh-TW" altLang="en-US"/>
          </a:p>
        </p:txBody>
      </p:sp>
    </p:spTree>
    <p:extLst>
      <p:ext uri="{BB962C8B-B14F-4D97-AF65-F5344CB8AC3E}">
        <p14:creationId xmlns:p14="http://schemas.microsoft.com/office/powerpoint/2010/main" val="304297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注意力的努力（即，駕駛任務所需的注意力水平）</a:t>
            </a:r>
          </a:p>
          <a:p>
            <a:pPr lvl="0"/>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視覺需求（即，駕駛所需的視覺需求）駕駛任務）</a:t>
            </a:r>
          </a:p>
          <a:p>
            <a:pPr lvl="0"/>
            <a:r>
              <a:rPr lang="en-US" altLang="zh-TW" sz="1200" kern="1200" dirty="0">
                <a:solidFill>
                  <a:schemeClr val="tx1"/>
                </a:solidFill>
                <a:effectLst/>
                <a:latin typeface="+mn-lt"/>
                <a:ea typeface="+mn-ea"/>
                <a:cs typeface="+mn-cs"/>
              </a:rPr>
              <a:t>3.</a:t>
            </a:r>
            <a:r>
              <a:rPr lang="zh-TW" altLang="zh-TW" sz="1200" kern="1200" dirty="0">
                <a:solidFill>
                  <a:schemeClr val="tx1"/>
                </a:solidFill>
                <a:effectLst/>
                <a:latin typeface="+mn-lt"/>
                <a:ea typeface="+mn-ea"/>
                <a:cs typeface="+mn-cs"/>
              </a:rPr>
              <a:t>聽覺需求（即，駕駛任務所需的聽覺需求）</a:t>
            </a:r>
          </a:p>
          <a:p>
            <a:pPr lvl="0"/>
            <a:r>
              <a:rPr lang="en-US" altLang="zh-TW" sz="1200" kern="1200" dirty="0">
                <a:solidFill>
                  <a:schemeClr val="tx1"/>
                </a:solidFill>
                <a:effectLst/>
                <a:latin typeface="+mn-lt"/>
                <a:ea typeface="+mn-ea"/>
                <a:cs typeface="+mn-cs"/>
              </a:rPr>
              <a:t>4.</a:t>
            </a:r>
            <a:r>
              <a:rPr lang="zh-TW" altLang="zh-TW" sz="1200" kern="1200" dirty="0">
                <a:solidFill>
                  <a:schemeClr val="tx1"/>
                </a:solidFill>
                <a:effectLst/>
                <a:latin typeface="+mn-lt"/>
                <a:ea typeface="+mn-ea"/>
                <a:cs typeface="+mn-cs"/>
              </a:rPr>
              <a:t>時間需求（即，由於在執行駕駛任務時計時要求而產生的特定約束）</a:t>
            </a:r>
          </a:p>
          <a:p>
            <a:pPr lvl="0"/>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干擾（即，在與駕駛者同時運行駕駛任務時可能產生的干擾）非駕駛相關任務）</a:t>
            </a:r>
          </a:p>
          <a:p>
            <a:r>
              <a:rPr lang="en-US" altLang="zh-TW" sz="1200" kern="1200" dirty="0">
                <a:solidFill>
                  <a:schemeClr val="tx1"/>
                </a:solidFill>
                <a:effectLst/>
                <a:latin typeface="+mn-lt"/>
                <a:ea typeface="+mn-ea"/>
                <a:cs typeface="+mn-cs"/>
              </a:rPr>
              <a:t>6.</a:t>
            </a:r>
            <a:r>
              <a:rPr lang="zh-TW" altLang="zh-TW" sz="1200" kern="1200" dirty="0">
                <a:solidFill>
                  <a:schemeClr val="tx1"/>
                </a:solidFill>
                <a:effectLst/>
                <a:latin typeface="+mn-lt"/>
                <a:ea typeface="+mn-ea"/>
                <a:cs typeface="+mn-cs"/>
              </a:rPr>
              <a:t>情境壓力（即執行駕駛任務時的約束</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壓力水平</a:t>
            </a:r>
            <a:r>
              <a:rPr lang="en-US" altLang="zh-TW" sz="1200" kern="1200" dirty="0">
                <a:solidFill>
                  <a:schemeClr val="tx1"/>
                </a:solidFill>
                <a:effectLst/>
                <a:latin typeface="+mn-lt"/>
                <a:ea typeface="+mn-ea"/>
                <a:cs typeface="+mn-cs"/>
              </a:rPr>
              <a:t>)</a:t>
            </a:r>
          </a:p>
          <a:p>
            <a:r>
              <a:rPr lang="zh-TW" altLang="en-US" sz="1200" kern="1200" dirty="0">
                <a:solidFill>
                  <a:schemeClr val="tx1"/>
                </a:solidFill>
                <a:effectLst/>
                <a:latin typeface="+mn-lt"/>
                <a:ea typeface="+mn-ea"/>
                <a:cs typeface="+mn-cs"/>
              </a:rPr>
              <a:t>評分</a:t>
            </a:r>
            <a:r>
              <a:rPr lang="en-US" altLang="zh-TW" sz="1200" kern="1200" dirty="0">
                <a:solidFill>
                  <a:schemeClr val="tx1"/>
                </a:solidFill>
                <a:effectLst/>
                <a:latin typeface="+mn-lt"/>
                <a:ea typeface="+mn-ea"/>
                <a:cs typeface="+mn-cs"/>
              </a:rPr>
              <a:t>1(</a:t>
            </a:r>
            <a:r>
              <a:rPr lang="zh-TW" altLang="en-US" sz="1200" kern="1200" dirty="0">
                <a:solidFill>
                  <a:schemeClr val="tx1"/>
                </a:solidFill>
                <a:effectLst/>
                <a:latin typeface="+mn-lt"/>
                <a:ea typeface="+mn-ea"/>
                <a:cs typeface="+mn-cs"/>
              </a:rPr>
              <a:t>最低</a:t>
            </a:r>
            <a:r>
              <a:rPr lang="en-US" altLang="zh-TW" sz="1200" kern="1200" dirty="0">
                <a:solidFill>
                  <a:schemeClr val="tx1"/>
                </a:solidFill>
                <a:effectLst/>
                <a:latin typeface="+mn-lt"/>
                <a:ea typeface="+mn-ea"/>
                <a:cs typeface="+mn-cs"/>
              </a:rPr>
              <a:t>)~7(</a:t>
            </a:r>
            <a:r>
              <a:rPr lang="zh-TW" altLang="en-US" sz="1200" kern="1200" dirty="0">
                <a:solidFill>
                  <a:schemeClr val="tx1"/>
                </a:solidFill>
                <a:effectLst/>
                <a:latin typeface="+mn-lt"/>
                <a:ea typeface="+mn-ea"/>
                <a:cs typeface="+mn-cs"/>
              </a:rPr>
              <a:t>最高</a:t>
            </a:r>
            <a:r>
              <a:rPr lang="en-US" altLang="zh-TW" sz="120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fld id="{1BC124B9-5998-40FD-85D0-ABDE501FAD3E}" type="slidenum">
              <a:rPr lang="zh-TW" altLang="en-US" smtClean="0"/>
              <a:t>8</a:t>
            </a:fld>
            <a:endParaRPr lang="zh-TW" altLang="en-US"/>
          </a:p>
        </p:txBody>
      </p:sp>
    </p:spTree>
    <p:extLst>
      <p:ext uri="{BB962C8B-B14F-4D97-AF65-F5344CB8AC3E}">
        <p14:creationId xmlns:p14="http://schemas.microsoft.com/office/powerpoint/2010/main" val="162409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下面兩個，</a:t>
            </a:r>
            <a:r>
              <a:rPr lang="zh-TW" altLang="zh-TW" sz="1200" kern="1200" dirty="0">
                <a:solidFill>
                  <a:schemeClr val="tx1"/>
                </a:solidFill>
                <a:effectLst/>
                <a:latin typeface="+mn-lt"/>
                <a:ea typeface="+mn-ea"/>
                <a:cs typeface="+mn-cs"/>
              </a:rPr>
              <a:t>衡量車道保持性能的變化</a:t>
            </a:r>
            <a:r>
              <a:rPr lang="zh-TW" altLang="en-US"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評估先前駕駛研究中使用的駕駛員側向控制和轉向行為的替代指標</a:t>
            </a:r>
            <a:endParaRPr lang="zh-TW" altLang="en-US" dirty="0"/>
          </a:p>
        </p:txBody>
      </p:sp>
      <p:sp>
        <p:nvSpPr>
          <p:cNvPr id="4" name="投影片編號版面配置區 3"/>
          <p:cNvSpPr>
            <a:spLocks noGrp="1"/>
          </p:cNvSpPr>
          <p:nvPr>
            <p:ph type="sldNum" sz="quarter" idx="5"/>
          </p:nvPr>
        </p:nvSpPr>
        <p:spPr/>
        <p:txBody>
          <a:bodyPr/>
          <a:lstStyle/>
          <a:p>
            <a:fld id="{1BC124B9-5998-40FD-85D0-ABDE501FAD3E}" type="slidenum">
              <a:rPr lang="zh-TW" altLang="en-US" smtClean="0"/>
              <a:t>9</a:t>
            </a:fld>
            <a:endParaRPr lang="zh-TW" altLang="en-US"/>
          </a:p>
        </p:txBody>
      </p:sp>
    </p:spTree>
    <p:extLst>
      <p:ext uri="{BB962C8B-B14F-4D97-AF65-F5344CB8AC3E}">
        <p14:creationId xmlns:p14="http://schemas.microsoft.com/office/powerpoint/2010/main" val="252040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尖度</a:t>
            </a:r>
            <a:r>
              <a:rPr lang="en-US" altLang="zh-TW" dirty="0">
                <a:solidFill>
                  <a:schemeClr val="tx1"/>
                </a:solidFill>
              </a:rPr>
              <a:t>Sharp:100</a:t>
            </a:r>
            <a:r>
              <a:rPr lang="zh-TW" altLang="en-US" dirty="0">
                <a:solidFill>
                  <a:schemeClr val="tx1"/>
                </a:solidFill>
              </a:rPr>
              <a:t>、</a:t>
            </a:r>
            <a:r>
              <a:rPr lang="en-US" altLang="zh-TW" dirty="0">
                <a:solidFill>
                  <a:schemeClr val="tx1"/>
                </a:solidFill>
              </a:rPr>
              <a:t>200m </a:t>
            </a:r>
            <a:r>
              <a:rPr lang="zh-TW" altLang="en-US" dirty="0">
                <a:solidFill>
                  <a:schemeClr val="tx1"/>
                </a:solidFill>
              </a:rPr>
              <a:t> 中等</a:t>
            </a:r>
            <a:r>
              <a:rPr lang="en-US" altLang="zh-TW" dirty="0">
                <a:solidFill>
                  <a:schemeClr val="tx1"/>
                </a:solidFill>
              </a:rPr>
              <a:t>moderate:400</a:t>
            </a:r>
            <a:r>
              <a:rPr lang="zh-TW" altLang="en-US" dirty="0">
                <a:solidFill>
                  <a:schemeClr val="tx1"/>
                </a:solidFill>
              </a:rPr>
              <a:t>、</a:t>
            </a:r>
            <a:r>
              <a:rPr lang="en-US" altLang="zh-TW" dirty="0">
                <a:solidFill>
                  <a:schemeClr val="tx1"/>
                </a:solidFill>
              </a:rPr>
              <a:t>800m</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監視器螢幕，即</a:t>
            </a:r>
            <a:r>
              <a:rPr lang="en-US" altLang="zh-TW" dirty="0">
                <a:solidFill>
                  <a:schemeClr val="tx1"/>
                </a:solidFill>
              </a:rPr>
              <a:t>16:12</a:t>
            </a:r>
            <a:r>
              <a:rPr lang="zh-TW" altLang="en-US" dirty="0">
                <a:solidFill>
                  <a:schemeClr val="tx1"/>
                </a:solidFill>
              </a:rPr>
              <a:t>（紅方塊）</a:t>
            </a:r>
            <a:endParaRPr lang="en-US" altLang="zh-TW"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但其他</a:t>
            </a:r>
            <a:r>
              <a:rPr lang="en-US" altLang="zh-TW" dirty="0">
                <a:solidFill>
                  <a:schemeClr val="tx1"/>
                </a:solidFill>
              </a:rPr>
              <a:t>S-R</a:t>
            </a:r>
            <a:r>
              <a:rPr lang="zh-TW" altLang="en-US" dirty="0">
                <a:solidFill>
                  <a:schemeClr val="tx1"/>
                </a:solidFill>
              </a:rPr>
              <a:t>任務類型期間的監視器螢幕，則較少</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1BC124B9-5998-40FD-85D0-ABDE501FAD3E}" type="slidenum">
              <a:rPr lang="zh-TW" altLang="en-US" smtClean="0"/>
              <a:t>10</a:t>
            </a:fld>
            <a:endParaRPr lang="zh-TW" altLang="en-US"/>
          </a:p>
        </p:txBody>
      </p:sp>
    </p:spTree>
    <p:extLst>
      <p:ext uri="{BB962C8B-B14F-4D97-AF65-F5344CB8AC3E}">
        <p14:creationId xmlns:p14="http://schemas.microsoft.com/office/powerpoint/2010/main" val="208840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驗證</a:t>
            </a:r>
            <a:r>
              <a:rPr lang="en-US" altLang="zh-TW" dirty="0">
                <a:solidFill>
                  <a:schemeClr val="tx1"/>
                </a:solidFill>
              </a:rPr>
              <a:t>H1: </a:t>
            </a:r>
            <a:r>
              <a:rPr lang="zh-TW" altLang="en-US" dirty="0">
                <a:solidFill>
                  <a:schemeClr val="tx1"/>
                </a:solidFill>
              </a:rPr>
              <a:t>與</a:t>
            </a:r>
            <a:r>
              <a:rPr lang="en-US" altLang="zh-TW" dirty="0">
                <a:solidFill>
                  <a:schemeClr val="tx1"/>
                </a:solidFill>
              </a:rPr>
              <a:t>AS</a:t>
            </a:r>
            <a:r>
              <a:rPr lang="zh-TW" altLang="en-US" dirty="0">
                <a:solidFill>
                  <a:schemeClr val="tx1"/>
                </a:solidFill>
              </a:rPr>
              <a:t>類型相比，在</a:t>
            </a:r>
            <a:r>
              <a:rPr lang="en-US" altLang="zh-TW" dirty="0">
                <a:solidFill>
                  <a:schemeClr val="tx1"/>
                </a:solidFill>
              </a:rPr>
              <a:t>VM</a:t>
            </a:r>
            <a:r>
              <a:rPr lang="zh-TW" altLang="en-US" dirty="0">
                <a:solidFill>
                  <a:schemeClr val="tx1"/>
                </a:solidFill>
              </a:rPr>
              <a:t>，</a:t>
            </a:r>
            <a:r>
              <a:rPr lang="en-US" altLang="zh-TW" dirty="0">
                <a:solidFill>
                  <a:schemeClr val="tx1"/>
                </a:solidFill>
              </a:rPr>
              <a:t>VS</a:t>
            </a:r>
            <a:r>
              <a:rPr lang="zh-TW" altLang="en-US" dirty="0">
                <a:solidFill>
                  <a:schemeClr val="tx1"/>
                </a:solidFill>
              </a:rPr>
              <a:t>和</a:t>
            </a:r>
            <a:r>
              <a:rPr lang="en-US" altLang="zh-TW" dirty="0">
                <a:solidFill>
                  <a:schemeClr val="tx1"/>
                </a:solidFill>
              </a:rPr>
              <a:t>AM</a:t>
            </a:r>
            <a:r>
              <a:rPr lang="zh-TW" altLang="en-US" dirty="0">
                <a:solidFill>
                  <a:schemeClr val="tx1"/>
                </a:solidFill>
              </a:rPr>
              <a:t>類型上記錄了更頻繁的偏離行為（即，較高的％</a:t>
            </a:r>
            <a:r>
              <a:rPr lang="en-US" altLang="zh-TW" dirty="0">
                <a:solidFill>
                  <a:schemeClr val="tx1"/>
                </a:solidFill>
              </a:rPr>
              <a:t>EORG</a:t>
            </a:r>
            <a:r>
              <a:rPr lang="zh-TW" altLang="en-US" dirty="0">
                <a:solidFill>
                  <a:schemeClr val="tx1"/>
                </a:solidFill>
              </a:rPr>
              <a:t>）</a:t>
            </a:r>
            <a:endParaRPr lang="en-US" altLang="zh-TW"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驗證</a:t>
            </a:r>
            <a:r>
              <a:rPr lang="en-US" altLang="zh-TW" dirty="0">
                <a:solidFill>
                  <a:schemeClr val="tx1"/>
                </a:solidFill>
              </a:rPr>
              <a:t>H1: </a:t>
            </a:r>
            <a:r>
              <a:rPr lang="zh-TW" altLang="en-US" dirty="0">
                <a:solidFill>
                  <a:schemeClr val="tx1"/>
                </a:solidFill>
              </a:rPr>
              <a:t>較長的眼睛偏離道路的行為（即，更高的％</a:t>
            </a:r>
            <a:r>
              <a:rPr lang="en-US" altLang="zh-TW" dirty="0">
                <a:solidFill>
                  <a:schemeClr val="tx1"/>
                </a:solidFill>
              </a:rPr>
              <a:t>EORT</a:t>
            </a:r>
            <a:r>
              <a:rPr lang="zh-TW" altLang="en-US" dirty="0">
                <a:solidFill>
                  <a:schemeClr val="tx1"/>
                </a:solidFill>
              </a:rPr>
              <a:t>）上記錄</a:t>
            </a:r>
            <a:r>
              <a:rPr lang="en-US" altLang="zh-TW" dirty="0">
                <a:solidFill>
                  <a:schemeClr val="tx1"/>
                </a:solidFill>
              </a:rPr>
              <a:t>VM</a:t>
            </a:r>
            <a:r>
              <a:rPr lang="zh-TW" altLang="en-US" dirty="0">
                <a:solidFill>
                  <a:schemeClr val="tx1"/>
                </a:solidFill>
              </a:rPr>
              <a:t>，</a:t>
            </a:r>
            <a:r>
              <a:rPr lang="en-US" altLang="zh-TW" dirty="0">
                <a:solidFill>
                  <a:schemeClr val="tx1"/>
                </a:solidFill>
              </a:rPr>
              <a:t>VS</a:t>
            </a:r>
            <a:r>
              <a:rPr lang="zh-TW" altLang="en-US" dirty="0">
                <a:solidFill>
                  <a:schemeClr val="tx1"/>
                </a:solidFill>
              </a:rPr>
              <a:t>和</a:t>
            </a:r>
            <a:r>
              <a:rPr lang="en-US" altLang="zh-TW" dirty="0">
                <a:solidFill>
                  <a:schemeClr val="tx1"/>
                </a:solidFill>
              </a:rPr>
              <a:t>AM</a:t>
            </a:r>
            <a:r>
              <a:rPr lang="zh-TW" altLang="en-US" dirty="0">
                <a:solidFill>
                  <a:schemeClr val="tx1"/>
                </a:solidFill>
              </a:rPr>
              <a:t>類型比</a:t>
            </a:r>
            <a:r>
              <a:rPr lang="en-US" altLang="zh-TW" dirty="0">
                <a:solidFill>
                  <a:schemeClr val="tx1"/>
                </a:solidFill>
              </a:rPr>
              <a:t>AS</a:t>
            </a:r>
            <a:r>
              <a:rPr lang="zh-TW" altLang="en-US" dirty="0">
                <a:solidFill>
                  <a:schemeClr val="tx1"/>
                </a:solidFill>
              </a:rPr>
              <a:t>型</a:t>
            </a:r>
            <a:endParaRPr lang="en-US" altLang="zh-TW"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H3:</a:t>
            </a:r>
            <a:r>
              <a:rPr lang="zh-TW" altLang="zh-TW" sz="1200" kern="1200" dirty="0">
                <a:solidFill>
                  <a:schemeClr val="tx1"/>
                </a:solidFill>
                <a:effectLst/>
                <a:latin typeface="+mn-lt"/>
                <a:ea typeface="+mn-ea"/>
                <a:cs typeface="+mn-cs"/>
              </a:rPr>
              <a:t>在較陡峭的彎道上行駛的參與者比在中等彎道上的“更長”行駛時</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TEORT</a:t>
            </a:r>
            <a:r>
              <a:rPr lang="zh-TW" altLang="en-US" dirty="0">
                <a:solidFill>
                  <a:schemeClr val="tx1"/>
                </a:solidFill>
              </a:rPr>
              <a:t> ：</a:t>
            </a:r>
            <a:r>
              <a:rPr lang="en-US" altLang="zh-TW" dirty="0">
                <a:solidFill>
                  <a:schemeClr val="tx1"/>
                </a:solidFill>
              </a:rPr>
              <a:t>VM(24</a:t>
            </a:r>
            <a:r>
              <a:rPr lang="zh-TW" altLang="en-US" dirty="0">
                <a:solidFill>
                  <a:schemeClr val="tx1"/>
                </a:solidFill>
              </a:rPr>
              <a:t>倍</a:t>
            </a:r>
            <a:r>
              <a:rPr lang="en-US" altLang="zh-TW" dirty="0">
                <a:solidFill>
                  <a:schemeClr val="tx1"/>
                </a:solidFill>
              </a:rPr>
              <a:t>)&gt;VS(13</a:t>
            </a:r>
            <a:r>
              <a:rPr lang="zh-TW" altLang="en-US" dirty="0">
                <a:solidFill>
                  <a:schemeClr val="tx1"/>
                </a:solidFill>
              </a:rPr>
              <a:t>倍</a:t>
            </a:r>
            <a:r>
              <a:rPr lang="en-US" altLang="zh-TW" dirty="0">
                <a:solidFill>
                  <a:schemeClr val="tx1"/>
                </a:solidFill>
              </a:rPr>
              <a:t>)&gt;AM(12</a:t>
            </a:r>
            <a:r>
              <a:rPr lang="zh-TW" altLang="en-US" dirty="0">
                <a:solidFill>
                  <a:schemeClr val="tx1"/>
                </a:solidFill>
              </a:rPr>
              <a:t>倍</a:t>
            </a:r>
            <a:r>
              <a:rPr lang="en-US" altLang="zh-TW" dirty="0">
                <a:solidFill>
                  <a:schemeClr val="tx1"/>
                </a:solidFill>
              </a:rPr>
              <a:t>)&gt;AS(</a:t>
            </a:r>
            <a:r>
              <a:rPr lang="zh-TW" altLang="en-US" dirty="0">
                <a:solidFill>
                  <a:schemeClr val="tx1"/>
                </a:solidFill>
              </a:rPr>
              <a:t>無</a:t>
            </a:r>
            <a:r>
              <a:rPr lang="en-US" altLang="zh-TW"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solidFill>
                <a:schemeClr val="tx1"/>
              </a:solidFill>
            </a:endParaRPr>
          </a:p>
          <a:p>
            <a:endParaRPr lang="zh-TW" altLang="en-US" dirty="0"/>
          </a:p>
        </p:txBody>
      </p:sp>
      <p:sp>
        <p:nvSpPr>
          <p:cNvPr id="4" name="投影片編號版面配置區 3"/>
          <p:cNvSpPr>
            <a:spLocks noGrp="1"/>
          </p:cNvSpPr>
          <p:nvPr>
            <p:ph type="sldNum" sz="quarter" idx="5"/>
          </p:nvPr>
        </p:nvSpPr>
        <p:spPr/>
        <p:txBody>
          <a:bodyPr/>
          <a:lstStyle/>
          <a:p>
            <a:fld id="{1BC124B9-5998-40FD-85D0-ABDE501FAD3E}" type="slidenum">
              <a:rPr lang="zh-TW" altLang="en-US" smtClean="0"/>
              <a:t>11</a:t>
            </a:fld>
            <a:endParaRPr lang="zh-TW" altLang="en-US"/>
          </a:p>
        </p:txBody>
      </p:sp>
    </p:spTree>
    <p:extLst>
      <p:ext uri="{BB962C8B-B14F-4D97-AF65-F5344CB8AC3E}">
        <p14:creationId xmlns:p14="http://schemas.microsoft.com/office/powerpoint/2010/main" val="230376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SR</a:t>
            </a:r>
            <a:r>
              <a:rPr lang="zh-TW" altLang="en-US" sz="1200" b="0" i="0" kern="1200" dirty="0">
                <a:solidFill>
                  <a:schemeClr val="tx1"/>
                </a:solidFill>
                <a:effectLst/>
                <a:latin typeface="+mn-lt"/>
                <a:ea typeface="+mn-ea"/>
                <a:cs typeface="+mn-cs"/>
              </a:rPr>
              <a:t>類型和道路曲率對％</a:t>
            </a:r>
            <a:r>
              <a:rPr lang="en-US" altLang="zh-TW" sz="1200" b="0" i="0" kern="1200" dirty="0">
                <a:solidFill>
                  <a:schemeClr val="tx1"/>
                </a:solidFill>
                <a:effectLst/>
                <a:latin typeface="+mn-lt"/>
                <a:ea typeface="+mn-ea"/>
                <a:cs typeface="+mn-cs"/>
              </a:rPr>
              <a:t>EORT</a:t>
            </a:r>
            <a:r>
              <a:rPr lang="zh-TW" altLang="en-US" sz="1200" b="0" i="0" kern="1200" dirty="0">
                <a:solidFill>
                  <a:schemeClr val="tx1"/>
                </a:solidFill>
                <a:effectLst/>
                <a:latin typeface="+mn-lt"/>
                <a:ea typeface="+mn-ea"/>
                <a:cs typeface="+mn-cs"/>
              </a:rPr>
              <a:t>的主要影響。（</a:t>
            </a:r>
            <a:r>
              <a:rPr lang="en-US" altLang="zh-TW" sz="1200" b="0" i="0" kern="1200" dirty="0">
                <a:solidFill>
                  <a:schemeClr val="tx1"/>
                </a:solidFill>
                <a:effectLst/>
                <a:latin typeface="+mn-lt"/>
                <a:ea typeface="+mn-ea"/>
                <a:cs typeface="+mn-cs"/>
              </a:rPr>
              <a:t>ns</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p&gt; .05</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p≤.05</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p≤.01</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p≤.001</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p≤.0001</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chemeClr val="tx1"/>
                </a:solidFill>
              </a:rPr>
              <a:t>H3:</a:t>
            </a:r>
            <a:r>
              <a:rPr lang="zh-TW" altLang="zh-TW" sz="1200" kern="1200" dirty="0">
                <a:solidFill>
                  <a:schemeClr val="tx1"/>
                </a:solidFill>
                <a:effectLst/>
                <a:latin typeface="+mn-lt"/>
                <a:ea typeface="+mn-ea"/>
                <a:cs typeface="+mn-cs"/>
              </a:rPr>
              <a:t>在較陡峭的彎道上行駛的參與者比在中等彎道上的“更長”行駛時</a:t>
            </a:r>
            <a:endParaRPr lang="en-US"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1BC124B9-5998-40FD-85D0-ABDE501FAD3E}" type="slidenum">
              <a:rPr lang="zh-TW" altLang="en-US" smtClean="0"/>
              <a:t>12</a:t>
            </a:fld>
            <a:endParaRPr lang="zh-TW" altLang="en-US"/>
          </a:p>
        </p:txBody>
      </p:sp>
    </p:spTree>
    <p:extLst>
      <p:ext uri="{BB962C8B-B14F-4D97-AF65-F5344CB8AC3E}">
        <p14:creationId xmlns:p14="http://schemas.microsoft.com/office/powerpoint/2010/main" val="1361608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289E3C02-AEAF-4AE1-8A1A-02CEF1E5A906}" type="datetimeFigureOut">
              <a:rPr lang="zh-TW" altLang="en-US" smtClean="0"/>
              <a:t>2019/11/22</a:t>
            </a:fld>
            <a:endParaRPr lang="zh-TW" alt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65D570F-859B-4781-8A93-70EC6F0F9389}" type="slidenum">
              <a:rPr lang="zh-TW" altLang="en-US" smtClean="0"/>
              <a:t>‹#›</a:t>
            </a:fld>
            <a:endParaRPr lang="zh-TW" alt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27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89E3C02-AEAF-4AE1-8A1A-02CEF1E5A906}" type="datetimeFigureOut">
              <a:rPr lang="zh-TW" altLang="en-US" smtClean="0"/>
              <a:t>2019/11/22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65D570F-859B-4781-8A93-70EC6F0F9389}" type="slidenum">
              <a:rPr lang="zh-TW" altLang="en-US" smtClean="0"/>
              <a:t>‹#›</a:t>
            </a:fld>
            <a:endParaRPr lang="zh-TW" altLang="en-US"/>
          </a:p>
        </p:txBody>
      </p:sp>
    </p:spTree>
    <p:extLst>
      <p:ext uri="{BB962C8B-B14F-4D97-AF65-F5344CB8AC3E}">
        <p14:creationId xmlns:p14="http://schemas.microsoft.com/office/powerpoint/2010/main" val="304533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89E3C02-AEAF-4AE1-8A1A-02CEF1E5A906}" type="datetimeFigureOut">
              <a:rPr lang="zh-TW" altLang="en-US" smtClean="0"/>
              <a:t>2019/11/22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65D570F-859B-4781-8A93-70EC6F0F9389}" type="slidenum">
              <a:rPr lang="zh-TW" altLang="en-US" smtClean="0"/>
              <a:t>‹#›</a:t>
            </a:fld>
            <a:endParaRPr lang="zh-TW" altLang="en-US"/>
          </a:p>
        </p:txBody>
      </p:sp>
    </p:spTree>
    <p:extLst>
      <p:ext uri="{BB962C8B-B14F-4D97-AF65-F5344CB8AC3E}">
        <p14:creationId xmlns:p14="http://schemas.microsoft.com/office/powerpoint/2010/main" val="79433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89E3C02-AEAF-4AE1-8A1A-02CEF1E5A906}" type="datetimeFigureOut">
              <a:rPr lang="zh-TW" altLang="en-US" smtClean="0"/>
              <a:t>2019/11/22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65D570F-859B-4781-8A93-70EC6F0F9389}" type="slidenum">
              <a:rPr lang="zh-TW" altLang="en-US" smtClean="0"/>
              <a:t>‹#›</a:t>
            </a:fld>
            <a:endParaRPr lang="zh-TW" altLang="en-US"/>
          </a:p>
        </p:txBody>
      </p:sp>
    </p:spTree>
    <p:extLst>
      <p:ext uri="{BB962C8B-B14F-4D97-AF65-F5344CB8AC3E}">
        <p14:creationId xmlns:p14="http://schemas.microsoft.com/office/powerpoint/2010/main" val="176677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289E3C02-AEAF-4AE1-8A1A-02CEF1E5A906}" type="datetimeFigureOut">
              <a:rPr lang="zh-TW" altLang="en-US" smtClean="0"/>
              <a:t>2019/11/22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65D570F-859B-4781-8A93-70EC6F0F9389}" type="slidenum">
              <a:rPr lang="zh-TW" altLang="en-US" smtClean="0"/>
              <a:t>‹#›</a:t>
            </a:fld>
            <a:endParaRPr lang="zh-TW"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78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289E3C02-AEAF-4AE1-8A1A-02CEF1E5A906}" type="datetimeFigureOut">
              <a:rPr lang="zh-TW" altLang="en-US" smtClean="0"/>
              <a:t>2019/11/22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65D570F-859B-4781-8A93-70EC6F0F9389}" type="slidenum">
              <a:rPr lang="zh-TW" altLang="en-US" smtClean="0"/>
              <a:t>‹#›</a:t>
            </a:fld>
            <a:endParaRPr lang="zh-TW" altLang="en-US"/>
          </a:p>
        </p:txBody>
      </p:sp>
    </p:spTree>
    <p:extLst>
      <p:ext uri="{BB962C8B-B14F-4D97-AF65-F5344CB8AC3E}">
        <p14:creationId xmlns:p14="http://schemas.microsoft.com/office/powerpoint/2010/main" val="381020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89E3C02-AEAF-4AE1-8A1A-02CEF1E5A906}" type="datetimeFigureOut">
              <a:rPr lang="zh-TW" altLang="en-US" smtClean="0"/>
              <a:t>2019/11/22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65D570F-859B-4781-8A93-70EC6F0F9389}" type="slidenum">
              <a:rPr lang="zh-TW" altLang="en-US" smtClean="0"/>
              <a:t>‹#›</a:t>
            </a:fld>
            <a:endParaRPr lang="zh-TW" altLang="en-US"/>
          </a:p>
        </p:txBody>
      </p:sp>
    </p:spTree>
    <p:extLst>
      <p:ext uri="{BB962C8B-B14F-4D97-AF65-F5344CB8AC3E}">
        <p14:creationId xmlns:p14="http://schemas.microsoft.com/office/powerpoint/2010/main" val="272301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89E3C02-AEAF-4AE1-8A1A-02CEF1E5A906}" type="datetimeFigureOut">
              <a:rPr lang="zh-TW" altLang="en-US" smtClean="0"/>
              <a:t>2019/11/22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65D570F-859B-4781-8A93-70EC6F0F9389}" type="slidenum">
              <a:rPr lang="zh-TW" altLang="en-US" smtClean="0"/>
              <a:t>‹#›</a:t>
            </a:fld>
            <a:endParaRPr lang="zh-TW" altLang="en-US"/>
          </a:p>
        </p:txBody>
      </p:sp>
    </p:spTree>
    <p:extLst>
      <p:ext uri="{BB962C8B-B14F-4D97-AF65-F5344CB8AC3E}">
        <p14:creationId xmlns:p14="http://schemas.microsoft.com/office/powerpoint/2010/main" val="164464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E3C02-AEAF-4AE1-8A1A-02CEF1E5A906}" type="datetimeFigureOut">
              <a:rPr lang="zh-TW" altLang="en-US" smtClean="0"/>
              <a:t>2019/11/22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65D570F-859B-4781-8A93-70EC6F0F9389}" type="slidenum">
              <a:rPr lang="zh-TW" altLang="en-US" smtClean="0"/>
              <a:t>‹#›</a:t>
            </a:fld>
            <a:endParaRPr lang="zh-TW" altLang="en-US"/>
          </a:p>
        </p:txBody>
      </p:sp>
    </p:spTree>
    <p:extLst>
      <p:ext uri="{BB962C8B-B14F-4D97-AF65-F5344CB8AC3E}">
        <p14:creationId xmlns:p14="http://schemas.microsoft.com/office/powerpoint/2010/main" val="369368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89E3C02-AEAF-4AE1-8A1A-02CEF1E5A906}" type="datetimeFigureOut">
              <a:rPr lang="zh-TW" altLang="en-US" smtClean="0"/>
              <a:t>2019/11/22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65D570F-859B-4781-8A93-70EC6F0F9389}" type="slidenum">
              <a:rPr lang="zh-TW" altLang="en-US" smtClean="0"/>
              <a:t>‹#›</a:t>
            </a:fld>
            <a:endParaRPr lang="zh-TW" altLang="en-US"/>
          </a:p>
        </p:txBody>
      </p:sp>
    </p:spTree>
    <p:extLst>
      <p:ext uri="{BB962C8B-B14F-4D97-AF65-F5344CB8AC3E}">
        <p14:creationId xmlns:p14="http://schemas.microsoft.com/office/powerpoint/2010/main" val="14079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89E3C02-AEAF-4AE1-8A1A-02CEF1E5A906}" type="datetimeFigureOut">
              <a:rPr lang="zh-TW" altLang="en-US" smtClean="0"/>
              <a:t>2019/11/22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65D570F-859B-4781-8A93-70EC6F0F9389}" type="slidenum">
              <a:rPr lang="zh-TW" altLang="en-US" smtClean="0"/>
              <a:t>‹#›</a:t>
            </a:fld>
            <a:endParaRPr lang="zh-TW" altLang="en-US"/>
          </a:p>
        </p:txBody>
      </p:sp>
    </p:spTree>
    <p:extLst>
      <p:ext uri="{BB962C8B-B14F-4D97-AF65-F5344CB8AC3E}">
        <p14:creationId xmlns:p14="http://schemas.microsoft.com/office/powerpoint/2010/main" val="182223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89E3C02-AEAF-4AE1-8A1A-02CEF1E5A906}" type="datetimeFigureOut">
              <a:rPr lang="zh-TW" altLang="en-US" smtClean="0"/>
              <a:t>2019/11/22</a:t>
            </a:fld>
            <a:endParaRPr lang="zh-TW"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zh-TW"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65D570F-859B-4781-8A93-70EC6F0F9389}" type="slidenum">
              <a:rPr lang="zh-TW" altLang="en-US" smtClean="0"/>
              <a:t>‹#›</a:t>
            </a:fld>
            <a:endParaRPr lang="zh-TW" altLang="en-US"/>
          </a:p>
        </p:txBody>
      </p:sp>
    </p:spTree>
    <p:extLst>
      <p:ext uri="{BB962C8B-B14F-4D97-AF65-F5344CB8AC3E}">
        <p14:creationId xmlns:p14="http://schemas.microsoft.com/office/powerpoint/2010/main" val="36800817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B5A5D7-8E61-43BD-82A2-44A959A2F254}"/>
              </a:ext>
            </a:extLst>
          </p:cNvPr>
          <p:cNvSpPr>
            <a:spLocks noGrp="1"/>
          </p:cNvSpPr>
          <p:nvPr>
            <p:ph type="ctrTitle"/>
          </p:nvPr>
        </p:nvSpPr>
        <p:spPr/>
        <p:txBody>
          <a:bodyPr>
            <a:noAutofit/>
          </a:bodyPr>
          <a:lstStyle/>
          <a:p>
            <a:r>
              <a:rPr lang="en-US" altLang="zh-TW" sz="3600" b="0" cap="none" dirty="0">
                <a:ln w="0"/>
                <a:solidFill>
                  <a:schemeClr val="tx1"/>
                </a:solidFill>
                <a:effectLst>
                  <a:outerShdw blurRad="38100" dist="19050" dir="2700000" algn="tl" rotWithShape="0">
                    <a:schemeClr val="dk1">
                      <a:alpha val="40000"/>
                    </a:schemeClr>
                  </a:outerShdw>
                </a:effectLst>
              </a:rPr>
              <a:t>Effects of Non-driving-related-task Modality and Road Geometry</a:t>
            </a:r>
            <a:r>
              <a:rPr lang="zh-TW" altLang="en-US" sz="3600" b="0" cap="none" dirty="0">
                <a:ln w="0"/>
                <a:solidFill>
                  <a:schemeClr val="tx1"/>
                </a:solidFill>
                <a:effectLst>
                  <a:outerShdw blurRad="38100" dist="19050" dir="2700000" algn="tl" rotWithShape="0">
                    <a:schemeClr val="dk1">
                      <a:alpha val="40000"/>
                    </a:schemeClr>
                  </a:outerShdw>
                </a:effectLst>
              </a:rPr>
              <a:t> </a:t>
            </a:r>
            <a:r>
              <a:rPr lang="en-US" altLang="zh-TW" sz="3600" b="0" cap="none" dirty="0">
                <a:ln w="0"/>
                <a:solidFill>
                  <a:schemeClr val="tx1"/>
                </a:solidFill>
                <a:effectLst>
                  <a:outerShdw blurRad="38100" dist="19050" dir="2700000" algn="tl" rotWithShape="0">
                    <a:schemeClr val="dk1">
                      <a:alpha val="40000"/>
                    </a:schemeClr>
                  </a:outerShdw>
                </a:effectLst>
              </a:rPr>
              <a:t>on Eye Movements, Lane-keeping Performance, and Workload</a:t>
            </a:r>
            <a:r>
              <a:rPr lang="zh-TW" altLang="en-US" sz="3600" b="0" cap="none" dirty="0">
                <a:ln w="0"/>
                <a:solidFill>
                  <a:schemeClr val="tx1"/>
                </a:solidFill>
                <a:effectLst>
                  <a:outerShdw blurRad="38100" dist="19050" dir="2700000" algn="tl" rotWithShape="0">
                    <a:schemeClr val="dk1">
                      <a:alpha val="40000"/>
                    </a:schemeClr>
                  </a:outerShdw>
                </a:effectLst>
              </a:rPr>
              <a:t> </a:t>
            </a:r>
            <a:r>
              <a:rPr lang="en-US" altLang="zh-TW" sz="3600" b="0" cap="none" dirty="0">
                <a:ln w="0"/>
                <a:solidFill>
                  <a:schemeClr val="tx1"/>
                </a:solidFill>
                <a:effectLst>
                  <a:outerShdw blurRad="38100" dist="19050" dir="2700000" algn="tl" rotWithShape="0">
                    <a:schemeClr val="dk1">
                      <a:alpha val="40000"/>
                    </a:schemeClr>
                  </a:outerShdw>
                </a:effectLst>
              </a:rPr>
              <a:t>While Driving</a:t>
            </a:r>
            <a:endParaRPr lang="zh-TW" altLang="en-US" sz="3600" b="0" cap="none" dirty="0">
              <a:ln w="0"/>
              <a:solidFill>
                <a:schemeClr val="tx1"/>
              </a:solidFill>
              <a:effectLst>
                <a:outerShdw blurRad="38100" dist="19050" dir="2700000" algn="tl" rotWithShape="0">
                  <a:schemeClr val="dk1">
                    <a:alpha val="40000"/>
                  </a:schemeClr>
                </a:outerShdw>
              </a:effectLst>
            </a:endParaRPr>
          </a:p>
        </p:txBody>
      </p:sp>
      <p:sp>
        <p:nvSpPr>
          <p:cNvPr id="3" name="副標題 2">
            <a:extLst>
              <a:ext uri="{FF2B5EF4-FFF2-40B4-BE49-F238E27FC236}">
                <a16:creationId xmlns:a16="http://schemas.microsoft.com/office/drawing/2014/main" id="{5086DBB6-232B-4425-BCDB-209326F83376}"/>
              </a:ext>
            </a:extLst>
          </p:cNvPr>
          <p:cNvSpPr>
            <a:spLocks noGrp="1"/>
          </p:cNvSpPr>
          <p:nvPr>
            <p:ph type="subTitle" idx="1"/>
          </p:nvPr>
        </p:nvSpPr>
        <p:spPr/>
        <p:txBody>
          <a:bodyPr anchor="b"/>
          <a:lstStyle/>
          <a:p>
            <a:r>
              <a:rPr lang="en-US" altLang="zh-TW" dirty="0">
                <a:solidFill>
                  <a:schemeClr val="tx1"/>
                </a:solidFill>
              </a:rPr>
              <a:t>Transportation Research Part F 60 (2019) 157–171</a:t>
            </a:r>
          </a:p>
          <a:p>
            <a:r>
              <a:rPr lang="en-US" altLang="zh-TW" dirty="0" err="1">
                <a:solidFill>
                  <a:schemeClr val="tx1"/>
                </a:solidFill>
              </a:rPr>
              <a:t>Heejin</a:t>
            </a:r>
            <a:r>
              <a:rPr lang="en-US" altLang="zh-TW" dirty="0">
                <a:solidFill>
                  <a:schemeClr val="tx1"/>
                </a:solidFill>
              </a:rPr>
              <a:t> </a:t>
            </a:r>
            <a:r>
              <a:rPr lang="en-US" altLang="zh-TW" dirty="0" err="1">
                <a:solidFill>
                  <a:schemeClr val="tx1"/>
                </a:solidFill>
              </a:rPr>
              <a:t>Jeong</a:t>
            </a:r>
            <a:r>
              <a:rPr lang="en-US" altLang="zh-TW" dirty="0">
                <a:solidFill>
                  <a:schemeClr val="tx1"/>
                </a:solidFill>
              </a:rPr>
              <a:t> </a:t>
            </a:r>
            <a:r>
              <a:rPr lang="zh-TW" altLang="en-US" dirty="0">
                <a:solidFill>
                  <a:schemeClr val="tx1"/>
                </a:solidFill>
              </a:rPr>
              <a:t>，</a:t>
            </a:r>
            <a:r>
              <a:rPr lang="en-US" altLang="zh-TW" dirty="0">
                <a:solidFill>
                  <a:schemeClr val="tx1"/>
                </a:solidFill>
              </a:rPr>
              <a:t> </a:t>
            </a:r>
            <a:r>
              <a:rPr lang="en-US" altLang="zh-TW" dirty="0" err="1">
                <a:solidFill>
                  <a:schemeClr val="tx1"/>
                </a:solidFill>
              </a:rPr>
              <a:t>Yili</a:t>
            </a:r>
            <a:r>
              <a:rPr lang="en-US" altLang="zh-TW" dirty="0">
                <a:solidFill>
                  <a:schemeClr val="tx1"/>
                </a:solidFill>
              </a:rPr>
              <a:t> Liu</a:t>
            </a:r>
            <a:endParaRPr lang="zh-TW" altLang="en-US" dirty="0">
              <a:ln>
                <a:solidFill>
                  <a:sysClr val="windowText" lastClr="000000"/>
                </a:solidFill>
              </a:ln>
              <a:solidFill>
                <a:schemeClr val="tx1"/>
              </a:solidFill>
            </a:endParaRPr>
          </a:p>
        </p:txBody>
      </p:sp>
    </p:spTree>
    <p:extLst>
      <p:ext uri="{BB962C8B-B14F-4D97-AF65-F5344CB8AC3E}">
        <p14:creationId xmlns:p14="http://schemas.microsoft.com/office/powerpoint/2010/main" val="198978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1D6147-3068-4471-BFD2-BA5642771F4B}"/>
              </a:ext>
            </a:extLst>
          </p:cNvPr>
          <p:cNvSpPr>
            <a:spLocks noGrp="1"/>
          </p:cNvSpPr>
          <p:nvPr>
            <p:ph type="title"/>
          </p:nvPr>
        </p:nvSpPr>
        <p:spPr/>
        <p:txBody>
          <a:bodyPr/>
          <a:lstStyle/>
          <a:p>
            <a:r>
              <a:rPr lang="zh-TW" altLang="en-US" dirty="0">
                <a:solidFill>
                  <a:schemeClr val="tx1"/>
                </a:solidFill>
              </a:rPr>
              <a:t>結果</a:t>
            </a:r>
          </a:p>
        </p:txBody>
      </p:sp>
      <p:sp>
        <p:nvSpPr>
          <p:cNvPr id="3" name="內容版面配置區 2">
            <a:extLst>
              <a:ext uri="{FF2B5EF4-FFF2-40B4-BE49-F238E27FC236}">
                <a16:creationId xmlns:a16="http://schemas.microsoft.com/office/drawing/2014/main" id="{C005D337-A2E9-4DA1-958F-FED5BDFF0434}"/>
              </a:ext>
            </a:extLst>
          </p:cNvPr>
          <p:cNvSpPr>
            <a:spLocks noGrp="1"/>
          </p:cNvSpPr>
          <p:nvPr>
            <p:ph idx="1"/>
          </p:nvPr>
        </p:nvSpPr>
        <p:spPr>
          <a:xfrm>
            <a:off x="662935" y="2057400"/>
            <a:ext cx="3043238" cy="4038600"/>
          </a:xfrm>
        </p:spPr>
        <p:txBody>
          <a:bodyPr/>
          <a:lstStyle/>
          <a:p>
            <a:pPr algn="just">
              <a:lnSpc>
                <a:spcPct val="150000"/>
              </a:lnSpc>
              <a:buClr>
                <a:schemeClr val="accent1">
                  <a:lumMod val="75000"/>
                </a:schemeClr>
              </a:buClr>
              <a:buFont typeface="Times New Roman" panose="02020603050405020304" pitchFamily="18" charset="0"/>
              <a:buChar char="►"/>
            </a:pPr>
            <a:r>
              <a:rPr lang="zh-TW" altLang="en-US" dirty="0">
                <a:solidFill>
                  <a:schemeClr val="tx1"/>
                </a:solidFill>
              </a:rPr>
              <a:t>在中等彎道上行駛時，監視器螢幕上有更高的注視頻率當受試者</a:t>
            </a:r>
            <a:endParaRPr lang="en-US" altLang="zh-TW" dirty="0">
              <a:solidFill>
                <a:schemeClr val="tx1"/>
              </a:solidFill>
            </a:endParaRPr>
          </a:p>
          <a:p>
            <a:pPr algn="just">
              <a:lnSpc>
                <a:spcPct val="150000"/>
              </a:lnSpc>
              <a:buClr>
                <a:schemeClr val="accent1">
                  <a:lumMod val="75000"/>
                </a:schemeClr>
              </a:buClr>
              <a:buFont typeface="Times New Roman" panose="02020603050405020304" pitchFamily="18" charset="0"/>
              <a:buChar char="►"/>
            </a:pPr>
            <a:r>
              <a:rPr lang="zh-TW" altLang="en-US" dirty="0">
                <a:solidFill>
                  <a:schemeClr val="tx1"/>
                </a:solidFill>
              </a:rPr>
              <a:t>眼睛的注視主要集中在</a:t>
            </a:r>
            <a:r>
              <a:rPr lang="en-US" altLang="zh-TW" dirty="0">
                <a:solidFill>
                  <a:schemeClr val="tx1"/>
                </a:solidFill>
              </a:rPr>
              <a:t>A-S(</a:t>
            </a:r>
            <a:r>
              <a:rPr lang="zh-TW" altLang="en-US" dirty="0">
                <a:solidFill>
                  <a:schemeClr val="tx1"/>
                </a:solidFill>
              </a:rPr>
              <a:t>聽覺</a:t>
            </a:r>
            <a:r>
              <a:rPr lang="en-US" altLang="zh-TW" dirty="0">
                <a:solidFill>
                  <a:schemeClr val="tx1"/>
                </a:solidFill>
              </a:rPr>
              <a:t>+</a:t>
            </a:r>
            <a:r>
              <a:rPr lang="zh-TW" altLang="en-US" dirty="0">
                <a:solidFill>
                  <a:schemeClr val="tx1"/>
                </a:solidFill>
              </a:rPr>
              <a:t>語音</a:t>
            </a:r>
            <a:r>
              <a:rPr lang="en-US" altLang="zh-TW" dirty="0">
                <a:solidFill>
                  <a:schemeClr val="tx1"/>
                </a:solidFill>
              </a:rPr>
              <a:t>)</a:t>
            </a:r>
            <a:r>
              <a:rPr lang="zh-TW" altLang="en-US" dirty="0">
                <a:solidFill>
                  <a:schemeClr val="tx1"/>
                </a:solidFill>
              </a:rPr>
              <a:t>任務期間的監視器螢幕</a:t>
            </a:r>
            <a:endParaRPr lang="zh-TW" altLang="en-US" dirty="0"/>
          </a:p>
        </p:txBody>
      </p:sp>
      <p:pic>
        <p:nvPicPr>
          <p:cNvPr id="10" name="圖片 9">
            <a:extLst>
              <a:ext uri="{FF2B5EF4-FFF2-40B4-BE49-F238E27FC236}">
                <a16:creationId xmlns:a16="http://schemas.microsoft.com/office/drawing/2014/main" id="{FFDA2CF8-10F4-4748-BCD4-0D7B46EB5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6173" y="2057400"/>
            <a:ext cx="8081014" cy="3295650"/>
          </a:xfrm>
          <a:prstGeom prst="rect">
            <a:avLst/>
          </a:prstGeom>
        </p:spPr>
      </p:pic>
    </p:spTree>
    <p:extLst>
      <p:ext uri="{BB962C8B-B14F-4D97-AF65-F5344CB8AC3E}">
        <p14:creationId xmlns:p14="http://schemas.microsoft.com/office/powerpoint/2010/main" val="2191192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1D6147-3068-4471-BFD2-BA5642771F4B}"/>
              </a:ext>
            </a:extLst>
          </p:cNvPr>
          <p:cNvSpPr>
            <a:spLocks noGrp="1"/>
          </p:cNvSpPr>
          <p:nvPr>
            <p:ph type="title"/>
          </p:nvPr>
        </p:nvSpPr>
        <p:spPr/>
        <p:txBody>
          <a:bodyPr/>
          <a:lstStyle/>
          <a:p>
            <a:r>
              <a:rPr lang="zh-TW" altLang="en-US" dirty="0">
                <a:solidFill>
                  <a:schemeClr val="tx1"/>
                </a:solidFill>
              </a:rPr>
              <a:t>結果</a:t>
            </a:r>
          </a:p>
        </p:txBody>
      </p:sp>
      <p:sp>
        <p:nvSpPr>
          <p:cNvPr id="3" name="內容版面配置區 2">
            <a:extLst>
              <a:ext uri="{FF2B5EF4-FFF2-40B4-BE49-F238E27FC236}">
                <a16:creationId xmlns:a16="http://schemas.microsoft.com/office/drawing/2014/main" id="{C005D337-A2E9-4DA1-958F-FED5BDFF0434}"/>
              </a:ext>
            </a:extLst>
          </p:cNvPr>
          <p:cNvSpPr>
            <a:spLocks noGrp="1"/>
          </p:cNvSpPr>
          <p:nvPr>
            <p:ph idx="1"/>
          </p:nvPr>
        </p:nvSpPr>
        <p:spPr/>
        <p:txBody>
          <a:bodyPr>
            <a:normAutofit/>
          </a:bodyPr>
          <a:lstStyle/>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EORG%</a:t>
            </a:r>
            <a:r>
              <a:rPr lang="zh-TW" altLang="en-US" dirty="0">
                <a:solidFill>
                  <a:schemeClr val="tx1"/>
                </a:solidFill>
              </a:rPr>
              <a:t>：沒有交互作用，但有顯著差異</a:t>
            </a:r>
          </a:p>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EORT%</a:t>
            </a:r>
            <a:r>
              <a:rPr lang="zh-TW" altLang="en-US" dirty="0">
                <a:solidFill>
                  <a:schemeClr val="tx1"/>
                </a:solidFill>
              </a:rPr>
              <a:t> ：沒有交互作用，有顯著差異，與</a:t>
            </a:r>
            <a:r>
              <a:rPr lang="en-US" altLang="zh-TW" dirty="0">
                <a:solidFill>
                  <a:schemeClr val="tx1"/>
                </a:solidFill>
              </a:rPr>
              <a:t>EORG%</a:t>
            </a:r>
            <a:r>
              <a:rPr lang="zh-TW" altLang="en-US" dirty="0">
                <a:solidFill>
                  <a:schemeClr val="tx1"/>
                </a:solidFill>
              </a:rPr>
              <a:t>有高度相關</a:t>
            </a:r>
            <a:r>
              <a:rPr lang="en-US" altLang="zh-TW" dirty="0">
                <a:solidFill>
                  <a:schemeClr val="tx1"/>
                </a:solidFill>
              </a:rPr>
              <a:t>(0.95)</a:t>
            </a: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驗證</a:t>
            </a:r>
            <a:r>
              <a:rPr lang="en-US" altLang="zh-TW" dirty="0">
                <a:solidFill>
                  <a:schemeClr val="tx1"/>
                </a:solidFill>
              </a:rPr>
              <a:t>H1</a:t>
            </a:r>
            <a:r>
              <a:rPr lang="zh-TW" altLang="en-US" dirty="0">
                <a:solidFill>
                  <a:schemeClr val="tx1"/>
                </a:solidFill>
              </a:rPr>
              <a:t> ：與</a:t>
            </a:r>
            <a:r>
              <a:rPr lang="en-US" altLang="zh-TW" dirty="0">
                <a:solidFill>
                  <a:schemeClr val="tx1"/>
                </a:solidFill>
              </a:rPr>
              <a:t>AS</a:t>
            </a:r>
            <a:r>
              <a:rPr lang="zh-TW" altLang="en-US" dirty="0">
                <a:solidFill>
                  <a:schemeClr val="tx1"/>
                </a:solidFill>
              </a:rPr>
              <a:t>相比，</a:t>
            </a:r>
            <a:r>
              <a:rPr lang="en-US" altLang="zh-TW" dirty="0">
                <a:solidFill>
                  <a:schemeClr val="tx1"/>
                </a:solidFill>
              </a:rPr>
              <a:t>VM</a:t>
            </a:r>
            <a:r>
              <a:rPr lang="zh-TW" altLang="en-US" dirty="0">
                <a:solidFill>
                  <a:schemeClr val="tx1"/>
                </a:solidFill>
              </a:rPr>
              <a:t>、</a:t>
            </a:r>
            <a:r>
              <a:rPr lang="en-US" altLang="zh-TW" dirty="0">
                <a:solidFill>
                  <a:schemeClr val="tx1"/>
                </a:solidFill>
              </a:rPr>
              <a:t>VS</a:t>
            </a:r>
            <a:r>
              <a:rPr lang="zh-TW" altLang="en-US" dirty="0">
                <a:solidFill>
                  <a:schemeClr val="tx1"/>
                </a:solidFill>
              </a:rPr>
              <a:t>、</a:t>
            </a:r>
            <a:r>
              <a:rPr lang="en-US" altLang="zh-TW" dirty="0">
                <a:solidFill>
                  <a:schemeClr val="tx1"/>
                </a:solidFill>
              </a:rPr>
              <a:t>AM</a:t>
            </a:r>
            <a:r>
              <a:rPr lang="zh-TW" altLang="en-US" dirty="0">
                <a:solidFill>
                  <a:schemeClr val="tx1"/>
                </a:solidFill>
              </a:rPr>
              <a:t>都有頻率較頻繁且時間較長的偏離行為</a:t>
            </a: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驗證</a:t>
            </a:r>
            <a:r>
              <a:rPr lang="en-US" altLang="zh-TW" dirty="0">
                <a:solidFill>
                  <a:schemeClr val="tx1"/>
                </a:solidFill>
              </a:rPr>
              <a:t>H3</a:t>
            </a:r>
            <a:r>
              <a:rPr lang="zh-TW" altLang="en-US" dirty="0">
                <a:solidFill>
                  <a:schemeClr val="tx1"/>
                </a:solidFill>
              </a:rPr>
              <a:t>：道路曲率的半徑較小時，</a:t>
            </a:r>
            <a:r>
              <a:rPr lang="en-US" altLang="zh-TW" dirty="0">
                <a:solidFill>
                  <a:schemeClr val="tx1"/>
                </a:solidFill>
              </a:rPr>
              <a:t>EORT%</a:t>
            </a:r>
            <a:r>
              <a:rPr lang="zh-TW" altLang="en-US" dirty="0">
                <a:solidFill>
                  <a:schemeClr val="tx1"/>
                </a:solidFill>
              </a:rPr>
              <a:t>較高</a:t>
            </a:r>
            <a:endParaRPr lang="en-US" altLang="zh-TW" dirty="0">
              <a:solidFill>
                <a:schemeClr val="tx1"/>
              </a:solidFill>
            </a:endParaRPr>
          </a:p>
          <a:p>
            <a:pPr marL="45720" indent="0">
              <a:buClr>
                <a:schemeClr val="accent1">
                  <a:lumMod val="50000"/>
                </a:schemeClr>
              </a:buClr>
              <a:buNone/>
            </a:pPr>
            <a:endParaRPr lang="zh-TW" altLang="en-US" dirty="0">
              <a:solidFill>
                <a:schemeClr val="tx1"/>
              </a:solidFill>
            </a:endParaRP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24896489-0E81-4A25-B41C-26BF7119D011}"/>
                  </a:ext>
                </a:extLst>
              </p:cNvPr>
              <p:cNvGraphicFramePr>
                <a:graphicFrameLocks noGrp="1"/>
              </p:cNvGraphicFramePr>
              <p:nvPr>
                <p:extLst>
                  <p:ext uri="{D42A27DB-BD31-4B8C-83A1-F6EECF244321}">
                    <p14:modId xmlns:p14="http://schemas.microsoft.com/office/powerpoint/2010/main" val="2239900509"/>
                  </p:ext>
                </p:extLst>
              </p:nvPr>
            </p:nvGraphicFramePr>
            <p:xfrm>
              <a:off x="7310548" y="4324351"/>
              <a:ext cx="4533998" cy="2133600"/>
            </p:xfrm>
            <a:graphic>
              <a:graphicData uri="http://schemas.openxmlformats.org/drawingml/2006/table">
                <a:tbl>
                  <a:tblPr firstRow="1" bandRow="1">
                    <a:tableStyleId>{5C22544A-7EE6-4342-B048-85BDC9FD1C3A}</a:tableStyleId>
                  </a:tblPr>
                  <a:tblGrid>
                    <a:gridCol w="656615">
                      <a:extLst>
                        <a:ext uri="{9D8B030D-6E8A-4147-A177-3AD203B41FA5}">
                          <a16:colId xmlns:a16="http://schemas.microsoft.com/office/drawing/2014/main" val="1759967728"/>
                        </a:ext>
                      </a:extLst>
                    </a:gridCol>
                    <a:gridCol w="1776598">
                      <a:extLst>
                        <a:ext uri="{9D8B030D-6E8A-4147-A177-3AD203B41FA5}">
                          <a16:colId xmlns:a16="http://schemas.microsoft.com/office/drawing/2014/main" val="3060672678"/>
                        </a:ext>
                      </a:extLst>
                    </a:gridCol>
                    <a:gridCol w="2100785">
                      <a:extLst>
                        <a:ext uri="{9D8B030D-6E8A-4147-A177-3AD203B41FA5}">
                          <a16:colId xmlns:a16="http://schemas.microsoft.com/office/drawing/2014/main" val="1549198049"/>
                        </a:ext>
                      </a:extLst>
                    </a:gridCol>
                  </a:tblGrid>
                  <a:tr h="396240">
                    <a:tc>
                      <a:txBody>
                        <a:bodyPr/>
                        <a:lstStyle/>
                        <a:p>
                          <a:pPr algn="ctr"/>
                          <a:endParaRPr lang="zh-TW" altLang="en-US" sz="2200" dirty="0">
                            <a:solidFill>
                              <a:schemeClr val="tx1"/>
                            </a:solidFill>
                          </a:endParaRPr>
                        </a:p>
                      </a:txBody>
                      <a:tcPr anchor="ctr"/>
                    </a:tc>
                    <a:tc>
                      <a:txBody>
                        <a:bodyPr/>
                        <a:lstStyle/>
                        <a:p>
                          <a:pPr algn="ctr"/>
                          <a:r>
                            <a:rPr lang="en-US" altLang="zh-TW" sz="2200" dirty="0">
                              <a:solidFill>
                                <a:schemeClr val="tx1"/>
                              </a:solidFill>
                            </a:rPr>
                            <a:t>EORG</a:t>
                          </a:r>
                          <a:r>
                            <a:rPr lang="zh-TW" altLang="en-US" sz="2200" dirty="0">
                              <a:solidFill>
                                <a:schemeClr val="tx1"/>
                              </a:solidFill>
                            </a:rPr>
                            <a:t>（</a:t>
                          </a:r>
                          <a:r>
                            <a:rPr lang="en-US" altLang="zh-TW" sz="2200" dirty="0">
                              <a:solidFill>
                                <a:schemeClr val="tx1"/>
                              </a:solidFill>
                            </a:rPr>
                            <a:t>%</a:t>
                          </a:r>
                          <a:r>
                            <a:rPr lang="zh-TW" altLang="en-US" sz="2200" dirty="0">
                              <a:solidFill>
                                <a:schemeClr val="tx1"/>
                              </a:solidFill>
                            </a:rPr>
                            <a:t>）</a:t>
                          </a:r>
                        </a:p>
                      </a:txBody>
                      <a:tcPr anchor="ctr"/>
                    </a:tc>
                    <a:tc>
                      <a:txBody>
                        <a:bodyPr/>
                        <a:lstStyle/>
                        <a:p>
                          <a:pPr algn="ctr"/>
                          <a:r>
                            <a:rPr lang="en-US" altLang="zh-TW" sz="2200" dirty="0">
                              <a:solidFill>
                                <a:schemeClr val="tx1"/>
                              </a:solidFill>
                            </a:rPr>
                            <a:t>EORT</a:t>
                          </a:r>
                          <a:r>
                            <a:rPr lang="zh-TW" altLang="en-US" sz="2200" dirty="0">
                              <a:solidFill>
                                <a:schemeClr val="tx1"/>
                              </a:solidFill>
                            </a:rPr>
                            <a:t>（</a:t>
                          </a:r>
                          <a:r>
                            <a:rPr lang="en-US" altLang="zh-TW" sz="2200" dirty="0">
                              <a:solidFill>
                                <a:schemeClr val="tx1"/>
                              </a:solidFill>
                            </a:rPr>
                            <a:t>%</a:t>
                          </a:r>
                          <a:r>
                            <a:rPr lang="zh-TW" altLang="en-US" sz="2200" dirty="0">
                              <a:solidFill>
                                <a:schemeClr val="tx1"/>
                              </a:solidFill>
                            </a:rPr>
                            <a:t>）</a:t>
                          </a:r>
                        </a:p>
                      </a:txBody>
                      <a:tcPr anchor="ctr"/>
                    </a:tc>
                    <a:extLst>
                      <a:ext uri="{0D108BD9-81ED-4DB2-BD59-A6C34878D82A}">
                        <a16:rowId xmlns:a16="http://schemas.microsoft.com/office/drawing/2014/main" val="1069982563"/>
                      </a:ext>
                    </a:extLst>
                  </a:tr>
                  <a:tr h="396240">
                    <a:tc>
                      <a:txBody>
                        <a:bodyPr/>
                        <a:lstStyle/>
                        <a:p>
                          <a:pPr algn="ctr"/>
                          <a:r>
                            <a:rPr lang="en-US" altLang="zh-TW" sz="2200" dirty="0">
                              <a:solidFill>
                                <a:schemeClr val="tx1"/>
                              </a:solidFill>
                            </a:rPr>
                            <a:t>VM</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=43.8</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=34.8</a:t>
                          </a:r>
                          <a:endParaRPr lang="zh-TW" altLang="en-US" sz="2200" dirty="0">
                            <a:solidFill>
                              <a:schemeClr val="tx1"/>
                            </a:solidFill>
                          </a:endParaRPr>
                        </a:p>
                      </a:txBody>
                      <a:tcPr anchor="ctr"/>
                    </a:tc>
                    <a:extLst>
                      <a:ext uri="{0D108BD9-81ED-4DB2-BD59-A6C34878D82A}">
                        <a16:rowId xmlns:a16="http://schemas.microsoft.com/office/drawing/2014/main" val="2122628247"/>
                      </a:ext>
                    </a:extLst>
                  </a:tr>
                  <a:tr h="396240">
                    <a:tc>
                      <a:txBody>
                        <a:bodyPr/>
                        <a:lstStyle/>
                        <a:p>
                          <a:pPr algn="ctr"/>
                          <a:r>
                            <a:rPr lang="en-US" altLang="zh-TW" sz="2200" dirty="0">
                              <a:solidFill>
                                <a:schemeClr val="tx1"/>
                              </a:solidFill>
                            </a:rPr>
                            <a:t>VS</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=35.9</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=27.9</a:t>
                          </a:r>
                          <a:endParaRPr lang="zh-TW" altLang="en-US" sz="2200" dirty="0">
                            <a:solidFill>
                              <a:schemeClr val="tx1"/>
                            </a:solidFill>
                          </a:endParaRPr>
                        </a:p>
                      </a:txBody>
                      <a:tcPr anchor="ctr"/>
                    </a:tc>
                    <a:extLst>
                      <a:ext uri="{0D108BD9-81ED-4DB2-BD59-A6C34878D82A}">
                        <a16:rowId xmlns:a16="http://schemas.microsoft.com/office/drawing/2014/main" val="3774282518"/>
                      </a:ext>
                    </a:extLst>
                  </a:tr>
                  <a:tr h="396240">
                    <a:tc>
                      <a:txBody>
                        <a:bodyPr/>
                        <a:lstStyle/>
                        <a:p>
                          <a:pPr algn="ctr"/>
                          <a:r>
                            <a:rPr lang="en-US" altLang="zh-TW" sz="2200" dirty="0">
                              <a:solidFill>
                                <a:schemeClr val="tx1"/>
                              </a:solidFill>
                            </a:rPr>
                            <a:t>AM</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=25.5</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=16.1</a:t>
                          </a:r>
                          <a:endParaRPr lang="zh-TW" altLang="en-US" sz="2200" dirty="0">
                            <a:solidFill>
                              <a:schemeClr val="tx1"/>
                            </a:solidFill>
                          </a:endParaRPr>
                        </a:p>
                      </a:txBody>
                      <a:tcPr anchor="ctr"/>
                    </a:tc>
                    <a:extLst>
                      <a:ext uri="{0D108BD9-81ED-4DB2-BD59-A6C34878D82A}">
                        <a16:rowId xmlns:a16="http://schemas.microsoft.com/office/drawing/2014/main" val="260310832"/>
                      </a:ext>
                    </a:extLst>
                  </a:tr>
                  <a:tr h="396240">
                    <a:tc>
                      <a:txBody>
                        <a:bodyPr/>
                        <a:lstStyle/>
                        <a:p>
                          <a:pPr algn="ctr"/>
                          <a:r>
                            <a:rPr lang="en-US" altLang="zh-TW" sz="2200" dirty="0">
                              <a:solidFill>
                                <a:schemeClr val="tx1"/>
                              </a:solidFill>
                            </a:rPr>
                            <a:t>AS</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1.0</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=0.9</a:t>
                          </a:r>
                          <a:endParaRPr lang="zh-TW" altLang="en-US" sz="2200" dirty="0">
                            <a:solidFill>
                              <a:schemeClr val="tx1"/>
                            </a:solidFill>
                          </a:endParaRPr>
                        </a:p>
                      </a:txBody>
                      <a:tcPr anchor="ctr"/>
                    </a:tc>
                    <a:extLst>
                      <a:ext uri="{0D108BD9-81ED-4DB2-BD59-A6C34878D82A}">
                        <a16:rowId xmlns:a16="http://schemas.microsoft.com/office/drawing/2014/main" val="509875456"/>
                      </a:ext>
                    </a:extLst>
                  </a:tr>
                </a:tbl>
              </a:graphicData>
            </a:graphic>
          </p:graphicFrame>
        </mc:Choice>
        <mc:Fallback xmlns="">
          <p:graphicFrame>
            <p:nvGraphicFramePr>
              <p:cNvPr id="4" name="表格 3">
                <a:extLst>
                  <a:ext uri="{FF2B5EF4-FFF2-40B4-BE49-F238E27FC236}">
                    <a16:creationId xmlns:a16="http://schemas.microsoft.com/office/drawing/2014/main" id="{24896489-0E81-4A25-B41C-26BF7119D011}"/>
                  </a:ext>
                </a:extLst>
              </p:cNvPr>
              <p:cNvGraphicFramePr>
                <a:graphicFrameLocks noGrp="1"/>
              </p:cNvGraphicFramePr>
              <p:nvPr>
                <p:extLst>
                  <p:ext uri="{D42A27DB-BD31-4B8C-83A1-F6EECF244321}">
                    <p14:modId xmlns:p14="http://schemas.microsoft.com/office/powerpoint/2010/main" val="2239900509"/>
                  </p:ext>
                </p:extLst>
              </p:nvPr>
            </p:nvGraphicFramePr>
            <p:xfrm>
              <a:off x="7310548" y="4324351"/>
              <a:ext cx="4533998" cy="2133600"/>
            </p:xfrm>
            <a:graphic>
              <a:graphicData uri="http://schemas.openxmlformats.org/drawingml/2006/table">
                <a:tbl>
                  <a:tblPr firstRow="1" bandRow="1">
                    <a:tableStyleId>{5C22544A-7EE6-4342-B048-85BDC9FD1C3A}</a:tableStyleId>
                  </a:tblPr>
                  <a:tblGrid>
                    <a:gridCol w="656615">
                      <a:extLst>
                        <a:ext uri="{9D8B030D-6E8A-4147-A177-3AD203B41FA5}">
                          <a16:colId xmlns:a16="http://schemas.microsoft.com/office/drawing/2014/main" val="1759967728"/>
                        </a:ext>
                      </a:extLst>
                    </a:gridCol>
                    <a:gridCol w="1776598">
                      <a:extLst>
                        <a:ext uri="{9D8B030D-6E8A-4147-A177-3AD203B41FA5}">
                          <a16:colId xmlns:a16="http://schemas.microsoft.com/office/drawing/2014/main" val="3060672678"/>
                        </a:ext>
                      </a:extLst>
                    </a:gridCol>
                    <a:gridCol w="2100785">
                      <a:extLst>
                        <a:ext uri="{9D8B030D-6E8A-4147-A177-3AD203B41FA5}">
                          <a16:colId xmlns:a16="http://schemas.microsoft.com/office/drawing/2014/main" val="1549198049"/>
                        </a:ext>
                      </a:extLst>
                    </a:gridCol>
                  </a:tblGrid>
                  <a:tr h="426720">
                    <a:tc>
                      <a:txBody>
                        <a:bodyPr/>
                        <a:lstStyle/>
                        <a:p>
                          <a:pPr algn="ctr"/>
                          <a:endParaRPr lang="zh-TW" altLang="en-US" sz="2200" dirty="0">
                            <a:solidFill>
                              <a:schemeClr val="tx1"/>
                            </a:solidFill>
                          </a:endParaRPr>
                        </a:p>
                      </a:txBody>
                      <a:tcPr anchor="ctr"/>
                    </a:tc>
                    <a:tc>
                      <a:txBody>
                        <a:bodyPr/>
                        <a:lstStyle/>
                        <a:p>
                          <a:pPr algn="ctr"/>
                          <a:r>
                            <a:rPr lang="en-US" altLang="zh-TW" sz="2200" dirty="0">
                              <a:solidFill>
                                <a:schemeClr val="tx1"/>
                              </a:solidFill>
                            </a:rPr>
                            <a:t>EORG</a:t>
                          </a:r>
                          <a:r>
                            <a:rPr lang="zh-TW" altLang="en-US" sz="2200" dirty="0">
                              <a:solidFill>
                                <a:schemeClr val="tx1"/>
                              </a:solidFill>
                            </a:rPr>
                            <a:t>（</a:t>
                          </a:r>
                          <a:r>
                            <a:rPr lang="en-US" altLang="zh-TW" sz="2200" dirty="0">
                              <a:solidFill>
                                <a:schemeClr val="tx1"/>
                              </a:solidFill>
                            </a:rPr>
                            <a:t>%</a:t>
                          </a:r>
                          <a:r>
                            <a:rPr lang="zh-TW" altLang="en-US" sz="2200" dirty="0">
                              <a:solidFill>
                                <a:schemeClr val="tx1"/>
                              </a:solidFill>
                            </a:rPr>
                            <a:t>）</a:t>
                          </a:r>
                        </a:p>
                      </a:txBody>
                      <a:tcPr anchor="ctr"/>
                    </a:tc>
                    <a:tc>
                      <a:txBody>
                        <a:bodyPr/>
                        <a:lstStyle/>
                        <a:p>
                          <a:pPr algn="ctr"/>
                          <a:r>
                            <a:rPr lang="en-US" altLang="zh-TW" sz="2200" dirty="0">
                              <a:solidFill>
                                <a:schemeClr val="tx1"/>
                              </a:solidFill>
                            </a:rPr>
                            <a:t>EORT</a:t>
                          </a:r>
                          <a:r>
                            <a:rPr lang="zh-TW" altLang="en-US" sz="2200" dirty="0">
                              <a:solidFill>
                                <a:schemeClr val="tx1"/>
                              </a:solidFill>
                            </a:rPr>
                            <a:t>（</a:t>
                          </a:r>
                          <a:r>
                            <a:rPr lang="en-US" altLang="zh-TW" sz="2200" dirty="0">
                              <a:solidFill>
                                <a:schemeClr val="tx1"/>
                              </a:solidFill>
                            </a:rPr>
                            <a:t>%</a:t>
                          </a:r>
                          <a:r>
                            <a:rPr lang="zh-TW" altLang="en-US" sz="2200" dirty="0">
                              <a:solidFill>
                                <a:schemeClr val="tx1"/>
                              </a:solidFill>
                            </a:rPr>
                            <a:t>）</a:t>
                          </a:r>
                        </a:p>
                      </a:txBody>
                      <a:tcPr anchor="ctr"/>
                    </a:tc>
                    <a:extLst>
                      <a:ext uri="{0D108BD9-81ED-4DB2-BD59-A6C34878D82A}">
                        <a16:rowId xmlns:a16="http://schemas.microsoft.com/office/drawing/2014/main" val="1069982563"/>
                      </a:ext>
                    </a:extLst>
                  </a:tr>
                  <a:tr h="426720">
                    <a:tc>
                      <a:txBody>
                        <a:bodyPr/>
                        <a:lstStyle/>
                        <a:p>
                          <a:pPr algn="ctr"/>
                          <a:r>
                            <a:rPr lang="en-US" altLang="zh-TW" sz="2200" dirty="0">
                              <a:solidFill>
                                <a:schemeClr val="tx1"/>
                              </a:solidFill>
                            </a:rPr>
                            <a:t>VM</a:t>
                          </a:r>
                          <a:endParaRPr lang="zh-TW" altLang="en-US" sz="2200" dirty="0">
                            <a:solidFill>
                              <a:schemeClr val="tx1"/>
                            </a:solidFill>
                          </a:endParaRPr>
                        </a:p>
                      </a:txBody>
                      <a:tcPr anchor="ctr"/>
                    </a:tc>
                    <a:tc>
                      <a:txBody>
                        <a:bodyPr/>
                        <a:lstStyle/>
                        <a:p>
                          <a:endParaRPr lang="zh-TW"/>
                        </a:p>
                      </a:txBody>
                      <a:tcPr anchor="ctr">
                        <a:blipFill>
                          <a:blip r:embed="rId3"/>
                          <a:stretch>
                            <a:fillRect l="-37329" t="-108571" r="-119521" b="-330000"/>
                          </a:stretch>
                        </a:blipFill>
                      </a:tcPr>
                    </a:tc>
                    <a:tc>
                      <a:txBody>
                        <a:bodyPr/>
                        <a:lstStyle/>
                        <a:p>
                          <a:endParaRPr lang="zh-TW"/>
                        </a:p>
                      </a:txBody>
                      <a:tcPr anchor="ctr">
                        <a:blipFill>
                          <a:blip r:embed="rId3"/>
                          <a:stretch>
                            <a:fillRect l="-116232" t="-108571" r="-1159" b="-330000"/>
                          </a:stretch>
                        </a:blipFill>
                      </a:tcPr>
                    </a:tc>
                    <a:extLst>
                      <a:ext uri="{0D108BD9-81ED-4DB2-BD59-A6C34878D82A}">
                        <a16:rowId xmlns:a16="http://schemas.microsoft.com/office/drawing/2014/main" val="2122628247"/>
                      </a:ext>
                    </a:extLst>
                  </a:tr>
                  <a:tr h="426720">
                    <a:tc>
                      <a:txBody>
                        <a:bodyPr/>
                        <a:lstStyle/>
                        <a:p>
                          <a:pPr algn="ctr"/>
                          <a:r>
                            <a:rPr lang="en-US" altLang="zh-TW" sz="2200" dirty="0">
                              <a:solidFill>
                                <a:schemeClr val="tx1"/>
                              </a:solidFill>
                            </a:rPr>
                            <a:t>VS</a:t>
                          </a:r>
                          <a:endParaRPr lang="zh-TW" altLang="en-US" sz="2200" dirty="0">
                            <a:solidFill>
                              <a:schemeClr val="tx1"/>
                            </a:solidFill>
                          </a:endParaRPr>
                        </a:p>
                      </a:txBody>
                      <a:tcPr anchor="ctr"/>
                    </a:tc>
                    <a:tc>
                      <a:txBody>
                        <a:bodyPr/>
                        <a:lstStyle/>
                        <a:p>
                          <a:endParaRPr lang="zh-TW"/>
                        </a:p>
                      </a:txBody>
                      <a:tcPr anchor="ctr">
                        <a:blipFill>
                          <a:blip r:embed="rId3"/>
                          <a:stretch>
                            <a:fillRect l="-37329" t="-205634" r="-119521" b="-225352"/>
                          </a:stretch>
                        </a:blipFill>
                      </a:tcPr>
                    </a:tc>
                    <a:tc>
                      <a:txBody>
                        <a:bodyPr/>
                        <a:lstStyle/>
                        <a:p>
                          <a:endParaRPr lang="zh-TW"/>
                        </a:p>
                      </a:txBody>
                      <a:tcPr anchor="ctr">
                        <a:blipFill>
                          <a:blip r:embed="rId3"/>
                          <a:stretch>
                            <a:fillRect l="-116232" t="-205634" r="-1159" b="-225352"/>
                          </a:stretch>
                        </a:blipFill>
                      </a:tcPr>
                    </a:tc>
                    <a:extLst>
                      <a:ext uri="{0D108BD9-81ED-4DB2-BD59-A6C34878D82A}">
                        <a16:rowId xmlns:a16="http://schemas.microsoft.com/office/drawing/2014/main" val="3774282518"/>
                      </a:ext>
                    </a:extLst>
                  </a:tr>
                  <a:tr h="426720">
                    <a:tc>
                      <a:txBody>
                        <a:bodyPr/>
                        <a:lstStyle/>
                        <a:p>
                          <a:pPr algn="ctr"/>
                          <a:r>
                            <a:rPr lang="en-US" altLang="zh-TW" sz="2200" dirty="0">
                              <a:solidFill>
                                <a:schemeClr val="tx1"/>
                              </a:solidFill>
                            </a:rPr>
                            <a:t>AM</a:t>
                          </a:r>
                          <a:endParaRPr lang="zh-TW" altLang="en-US" sz="2200" dirty="0">
                            <a:solidFill>
                              <a:schemeClr val="tx1"/>
                            </a:solidFill>
                          </a:endParaRPr>
                        </a:p>
                      </a:txBody>
                      <a:tcPr anchor="ctr"/>
                    </a:tc>
                    <a:tc>
                      <a:txBody>
                        <a:bodyPr/>
                        <a:lstStyle/>
                        <a:p>
                          <a:endParaRPr lang="zh-TW"/>
                        </a:p>
                      </a:txBody>
                      <a:tcPr anchor="ctr">
                        <a:blipFill>
                          <a:blip r:embed="rId3"/>
                          <a:stretch>
                            <a:fillRect l="-37329" t="-310000" r="-119521" b="-128571"/>
                          </a:stretch>
                        </a:blipFill>
                      </a:tcPr>
                    </a:tc>
                    <a:tc>
                      <a:txBody>
                        <a:bodyPr/>
                        <a:lstStyle/>
                        <a:p>
                          <a:endParaRPr lang="zh-TW"/>
                        </a:p>
                      </a:txBody>
                      <a:tcPr anchor="ctr">
                        <a:blipFill>
                          <a:blip r:embed="rId3"/>
                          <a:stretch>
                            <a:fillRect l="-116232" t="-310000" r="-1159" b="-128571"/>
                          </a:stretch>
                        </a:blipFill>
                      </a:tcPr>
                    </a:tc>
                    <a:extLst>
                      <a:ext uri="{0D108BD9-81ED-4DB2-BD59-A6C34878D82A}">
                        <a16:rowId xmlns:a16="http://schemas.microsoft.com/office/drawing/2014/main" val="260310832"/>
                      </a:ext>
                    </a:extLst>
                  </a:tr>
                  <a:tr h="426720">
                    <a:tc>
                      <a:txBody>
                        <a:bodyPr/>
                        <a:lstStyle/>
                        <a:p>
                          <a:pPr algn="ctr"/>
                          <a:r>
                            <a:rPr lang="en-US" altLang="zh-TW" sz="2200" dirty="0">
                              <a:solidFill>
                                <a:schemeClr val="tx1"/>
                              </a:solidFill>
                            </a:rPr>
                            <a:t>AS</a:t>
                          </a:r>
                          <a:endParaRPr lang="zh-TW" altLang="en-US" sz="2200" dirty="0">
                            <a:solidFill>
                              <a:schemeClr val="tx1"/>
                            </a:solidFill>
                          </a:endParaRPr>
                        </a:p>
                      </a:txBody>
                      <a:tcPr anchor="ctr"/>
                    </a:tc>
                    <a:tc>
                      <a:txBody>
                        <a:bodyPr/>
                        <a:lstStyle/>
                        <a:p>
                          <a:endParaRPr lang="zh-TW"/>
                        </a:p>
                      </a:txBody>
                      <a:tcPr anchor="ctr">
                        <a:blipFill>
                          <a:blip r:embed="rId3"/>
                          <a:stretch>
                            <a:fillRect l="-37329" t="-410000" r="-119521" b="-28571"/>
                          </a:stretch>
                        </a:blipFill>
                      </a:tcPr>
                    </a:tc>
                    <a:tc>
                      <a:txBody>
                        <a:bodyPr/>
                        <a:lstStyle/>
                        <a:p>
                          <a:endParaRPr lang="zh-TW"/>
                        </a:p>
                      </a:txBody>
                      <a:tcPr anchor="ctr">
                        <a:blipFill>
                          <a:blip r:embed="rId3"/>
                          <a:stretch>
                            <a:fillRect l="-116232" t="-410000" r="-1159" b="-28571"/>
                          </a:stretch>
                        </a:blipFill>
                      </a:tcPr>
                    </a:tc>
                    <a:extLst>
                      <a:ext uri="{0D108BD9-81ED-4DB2-BD59-A6C34878D82A}">
                        <a16:rowId xmlns:a16="http://schemas.microsoft.com/office/drawing/2014/main" val="509875456"/>
                      </a:ext>
                    </a:extLst>
                  </a:tr>
                </a:tbl>
              </a:graphicData>
            </a:graphic>
          </p:graphicFrame>
        </mc:Fallback>
      </mc:AlternateContent>
    </p:spTree>
    <p:extLst>
      <p:ext uri="{BB962C8B-B14F-4D97-AF65-F5344CB8AC3E}">
        <p14:creationId xmlns:p14="http://schemas.microsoft.com/office/powerpoint/2010/main" val="407879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08DB7F-3040-4C0F-AFD2-9F9E7705957B}"/>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0A225964-B6CD-4DDD-A1A7-48B685E0F8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4398" y="263397"/>
            <a:ext cx="6526530" cy="6331206"/>
          </a:xfrm>
        </p:spPr>
      </p:pic>
      <p:sp>
        <p:nvSpPr>
          <p:cNvPr id="6" name="文字方塊 5">
            <a:extLst>
              <a:ext uri="{FF2B5EF4-FFF2-40B4-BE49-F238E27FC236}">
                <a16:creationId xmlns:a16="http://schemas.microsoft.com/office/drawing/2014/main" id="{244CF281-599B-47A4-9A80-A447F500D520}"/>
              </a:ext>
            </a:extLst>
          </p:cNvPr>
          <p:cNvSpPr txBox="1"/>
          <p:nvPr/>
        </p:nvSpPr>
        <p:spPr>
          <a:xfrm>
            <a:off x="477679" y="2771776"/>
            <a:ext cx="4226719" cy="1705403"/>
          </a:xfrm>
          <a:prstGeom prst="rect">
            <a:avLst/>
          </a:prstGeom>
          <a:solidFill>
            <a:schemeClr val="accent1">
              <a:lumMod val="20000"/>
              <a:lumOff val="80000"/>
            </a:schemeClr>
          </a:solidFill>
        </p:spPr>
        <p:txBody>
          <a:bodyPr wrap="square" rtlCol="0">
            <a:spAutoFit/>
          </a:bodyPr>
          <a:lstStyle/>
          <a:p>
            <a:pPr>
              <a:lnSpc>
                <a:spcPct val="150000"/>
              </a:lnSpc>
              <a:buClr>
                <a:schemeClr val="accent1">
                  <a:lumMod val="50000"/>
                </a:schemeClr>
              </a:buClr>
              <a:buFont typeface="Times New Roman" panose="02020603050405020304" pitchFamily="18" charset="0"/>
              <a:buChar char="►"/>
            </a:pPr>
            <a:r>
              <a:rPr lang="zh-TW" altLang="en-US" dirty="0"/>
              <a:t>驗證</a:t>
            </a:r>
            <a:r>
              <a:rPr lang="en-US" altLang="zh-TW" dirty="0"/>
              <a:t>H1</a:t>
            </a:r>
            <a:r>
              <a:rPr lang="zh-TW" altLang="en-US" dirty="0"/>
              <a:t>：與</a:t>
            </a:r>
            <a:r>
              <a:rPr lang="en-US" altLang="zh-TW" dirty="0"/>
              <a:t>AS</a:t>
            </a:r>
            <a:r>
              <a:rPr lang="zh-TW" altLang="en-US" dirty="0"/>
              <a:t>相比，</a:t>
            </a:r>
            <a:r>
              <a:rPr lang="en-US" altLang="zh-TW" dirty="0"/>
              <a:t>VM</a:t>
            </a:r>
            <a:r>
              <a:rPr lang="zh-TW" altLang="en-US" dirty="0"/>
              <a:t>、</a:t>
            </a:r>
            <a:r>
              <a:rPr lang="en-US" altLang="zh-TW" dirty="0"/>
              <a:t>VS</a:t>
            </a:r>
            <a:r>
              <a:rPr lang="zh-TW" altLang="en-US" dirty="0"/>
              <a:t>、</a:t>
            </a:r>
            <a:r>
              <a:rPr lang="en-US" altLang="zh-TW" dirty="0"/>
              <a:t>AM</a:t>
            </a:r>
            <a:r>
              <a:rPr lang="zh-TW" altLang="en-US" dirty="0"/>
              <a:t>都有頻率較頻繁且時間較長的偏離行為</a:t>
            </a:r>
            <a:endParaRPr lang="en-US" altLang="zh-TW" dirty="0"/>
          </a:p>
          <a:p>
            <a:pPr>
              <a:lnSpc>
                <a:spcPct val="150000"/>
              </a:lnSpc>
              <a:buClr>
                <a:schemeClr val="accent1">
                  <a:lumMod val="50000"/>
                </a:schemeClr>
              </a:buClr>
              <a:buFont typeface="Times New Roman" panose="02020603050405020304" pitchFamily="18" charset="0"/>
              <a:buChar char="►"/>
            </a:pPr>
            <a:r>
              <a:rPr lang="zh-TW" altLang="en-US" dirty="0"/>
              <a:t>驗證</a:t>
            </a:r>
            <a:r>
              <a:rPr lang="en-US" altLang="zh-TW" dirty="0"/>
              <a:t>H3</a:t>
            </a:r>
            <a:r>
              <a:rPr lang="zh-TW" altLang="en-US" dirty="0"/>
              <a:t>：道路曲率的半徑較小時，</a:t>
            </a:r>
            <a:r>
              <a:rPr lang="en-US" altLang="zh-TW" dirty="0"/>
              <a:t>EORT%</a:t>
            </a:r>
            <a:r>
              <a:rPr lang="zh-TW" altLang="en-US" dirty="0"/>
              <a:t>較高</a:t>
            </a:r>
            <a:endParaRPr lang="en-US" altLang="zh-TW" dirty="0"/>
          </a:p>
        </p:txBody>
      </p:sp>
    </p:spTree>
    <p:extLst>
      <p:ext uri="{BB962C8B-B14F-4D97-AF65-F5344CB8AC3E}">
        <p14:creationId xmlns:p14="http://schemas.microsoft.com/office/powerpoint/2010/main" val="291109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1D6147-3068-4471-BFD2-BA5642771F4B}"/>
              </a:ext>
            </a:extLst>
          </p:cNvPr>
          <p:cNvSpPr>
            <a:spLocks noGrp="1"/>
          </p:cNvSpPr>
          <p:nvPr>
            <p:ph type="title"/>
          </p:nvPr>
        </p:nvSpPr>
        <p:spPr/>
        <p:txBody>
          <a:bodyPr/>
          <a:lstStyle/>
          <a:p>
            <a:r>
              <a:rPr lang="zh-TW" altLang="en-US" dirty="0">
                <a:solidFill>
                  <a:schemeClr val="tx1"/>
                </a:solidFill>
              </a:rPr>
              <a:t>結果</a:t>
            </a:r>
          </a:p>
        </p:txBody>
      </p:sp>
      <p:sp>
        <p:nvSpPr>
          <p:cNvPr id="3" name="內容版面配置區 2">
            <a:extLst>
              <a:ext uri="{FF2B5EF4-FFF2-40B4-BE49-F238E27FC236}">
                <a16:creationId xmlns:a16="http://schemas.microsoft.com/office/drawing/2014/main" id="{C005D337-A2E9-4DA1-958F-FED5BDFF0434}"/>
              </a:ext>
            </a:extLst>
          </p:cNvPr>
          <p:cNvSpPr>
            <a:spLocks noGrp="1"/>
          </p:cNvSpPr>
          <p:nvPr>
            <p:ph idx="1"/>
          </p:nvPr>
        </p:nvSpPr>
        <p:spPr/>
        <p:txBody>
          <a:bodyPr/>
          <a:lstStyle/>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SDLP</a:t>
            </a:r>
            <a:r>
              <a:rPr lang="zh-TW" altLang="en-US" dirty="0">
                <a:solidFill>
                  <a:schemeClr val="tx1"/>
                </a:solidFill>
              </a:rPr>
              <a:t>：</a:t>
            </a:r>
            <a:r>
              <a:rPr lang="en-US" altLang="zh-TW" dirty="0">
                <a:solidFill>
                  <a:schemeClr val="tx1"/>
                </a:solidFill>
              </a:rPr>
              <a:t>VS</a:t>
            </a:r>
            <a:r>
              <a:rPr lang="zh-TW" altLang="en-US" dirty="0">
                <a:solidFill>
                  <a:schemeClr val="tx1"/>
                </a:solidFill>
              </a:rPr>
              <a:t>和</a:t>
            </a:r>
            <a:r>
              <a:rPr lang="en-US" altLang="zh-TW" dirty="0">
                <a:solidFill>
                  <a:schemeClr val="tx1"/>
                </a:solidFill>
              </a:rPr>
              <a:t>AM</a:t>
            </a:r>
            <a:r>
              <a:rPr lang="zh-TW" altLang="en-US" dirty="0">
                <a:solidFill>
                  <a:schemeClr val="tx1"/>
                </a:solidFill>
              </a:rPr>
              <a:t>間沒有明顯差異，</a:t>
            </a:r>
            <a:r>
              <a:rPr lang="en-US" altLang="zh-TW" dirty="0">
                <a:solidFill>
                  <a:schemeClr val="tx1"/>
                </a:solidFill>
              </a:rPr>
              <a:t>VS &gt; AS</a:t>
            </a:r>
          </a:p>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SDSWA</a:t>
            </a:r>
            <a:r>
              <a:rPr lang="zh-TW" altLang="en-US" dirty="0">
                <a:solidFill>
                  <a:schemeClr val="tx1"/>
                </a:solidFill>
              </a:rPr>
              <a:t> ：</a:t>
            </a:r>
            <a:r>
              <a:rPr lang="en-US" altLang="zh-TW" dirty="0">
                <a:solidFill>
                  <a:schemeClr val="tx1"/>
                </a:solidFill>
              </a:rPr>
              <a:t>VS</a:t>
            </a:r>
            <a:r>
              <a:rPr lang="zh-TW" altLang="en-US" dirty="0">
                <a:solidFill>
                  <a:schemeClr val="tx1"/>
                </a:solidFill>
              </a:rPr>
              <a:t>和</a:t>
            </a:r>
            <a:r>
              <a:rPr lang="en-US" altLang="zh-TW" dirty="0">
                <a:solidFill>
                  <a:schemeClr val="tx1"/>
                </a:solidFill>
              </a:rPr>
              <a:t>AM</a:t>
            </a:r>
            <a:r>
              <a:rPr lang="zh-TW" altLang="en-US" dirty="0">
                <a:solidFill>
                  <a:schemeClr val="tx1"/>
                </a:solidFill>
              </a:rPr>
              <a:t>間沒有明顯差異，</a:t>
            </a:r>
            <a:r>
              <a:rPr lang="en-US" altLang="zh-TW" dirty="0">
                <a:solidFill>
                  <a:schemeClr val="tx1"/>
                </a:solidFill>
              </a:rPr>
              <a:t>VS &gt; AS</a:t>
            </a: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驗證</a:t>
            </a:r>
            <a:r>
              <a:rPr lang="en-US" altLang="zh-TW" dirty="0">
                <a:solidFill>
                  <a:schemeClr val="tx1"/>
                </a:solidFill>
              </a:rPr>
              <a:t>H2</a:t>
            </a:r>
            <a:r>
              <a:rPr lang="zh-TW" altLang="en-US" dirty="0">
                <a:solidFill>
                  <a:schemeClr val="tx1"/>
                </a:solidFill>
              </a:rPr>
              <a:t>：在視覺需求最少的</a:t>
            </a:r>
            <a:r>
              <a:rPr lang="en-US" altLang="zh-TW" dirty="0">
                <a:solidFill>
                  <a:schemeClr val="tx1"/>
                </a:solidFill>
              </a:rPr>
              <a:t>AS</a:t>
            </a:r>
            <a:r>
              <a:rPr lang="zh-TW" altLang="en-US" dirty="0">
                <a:solidFill>
                  <a:schemeClr val="tx1"/>
                </a:solidFill>
              </a:rPr>
              <a:t>類型時，</a:t>
            </a:r>
            <a:r>
              <a:rPr lang="zh-TW" altLang="en-US" sz="2400" dirty="0">
                <a:solidFill>
                  <a:schemeClr val="tx1"/>
                </a:solidFill>
              </a:rPr>
              <a:t>車道保持性能的可變性最低</a:t>
            </a:r>
            <a:endParaRPr lang="zh-TW" altLang="en-US" dirty="0">
              <a:solidFill>
                <a:schemeClr val="tx1"/>
              </a:solidFill>
            </a:endParaRP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72608E05-FF1E-4395-A910-40A5D32B3475}"/>
                  </a:ext>
                </a:extLst>
              </p:cNvPr>
              <p:cNvGraphicFramePr>
                <a:graphicFrameLocks noGrp="1"/>
              </p:cNvGraphicFramePr>
              <p:nvPr>
                <p:extLst>
                  <p:ext uri="{D42A27DB-BD31-4B8C-83A1-F6EECF244321}">
                    <p14:modId xmlns:p14="http://schemas.microsoft.com/office/powerpoint/2010/main" val="2810079931"/>
                  </p:ext>
                </p:extLst>
              </p:nvPr>
            </p:nvGraphicFramePr>
            <p:xfrm>
              <a:off x="7310548" y="4324351"/>
              <a:ext cx="4533998" cy="2133600"/>
            </p:xfrm>
            <a:graphic>
              <a:graphicData uri="http://schemas.openxmlformats.org/drawingml/2006/table">
                <a:tbl>
                  <a:tblPr firstRow="1" bandRow="1">
                    <a:tableStyleId>{5C22544A-7EE6-4342-B048-85BDC9FD1C3A}</a:tableStyleId>
                  </a:tblPr>
                  <a:tblGrid>
                    <a:gridCol w="656615">
                      <a:extLst>
                        <a:ext uri="{9D8B030D-6E8A-4147-A177-3AD203B41FA5}">
                          <a16:colId xmlns:a16="http://schemas.microsoft.com/office/drawing/2014/main" val="1759967728"/>
                        </a:ext>
                      </a:extLst>
                    </a:gridCol>
                    <a:gridCol w="1776598">
                      <a:extLst>
                        <a:ext uri="{9D8B030D-6E8A-4147-A177-3AD203B41FA5}">
                          <a16:colId xmlns:a16="http://schemas.microsoft.com/office/drawing/2014/main" val="3060672678"/>
                        </a:ext>
                      </a:extLst>
                    </a:gridCol>
                    <a:gridCol w="2100785">
                      <a:extLst>
                        <a:ext uri="{9D8B030D-6E8A-4147-A177-3AD203B41FA5}">
                          <a16:colId xmlns:a16="http://schemas.microsoft.com/office/drawing/2014/main" val="1549198049"/>
                        </a:ext>
                      </a:extLst>
                    </a:gridCol>
                  </a:tblGrid>
                  <a:tr h="396240">
                    <a:tc>
                      <a:txBody>
                        <a:bodyPr/>
                        <a:lstStyle/>
                        <a:p>
                          <a:pPr algn="ctr"/>
                          <a:endParaRPr lang="zh-TW" altLang="en-US" sz="2200" dirty="0">
                            <a:solidFill>
                              <a:schemeClr val="tx1"/>
                            </a:solidFill>
                          </a:endParaRPr>
                        </a:p>
                      </a:txBody>
                      <a:tcPr anchor="ctr"/>
                    </a:tc>
                    <a:tc>
                      <a:txBody>
                        <a:bodyPr/>
                        <a:lstStyle/>
                        <a:p>
                          <a:pPr algn="ctr"/>
                          <a:r>
                            <a:rPr lang="en-US" altLang="zh-TW" sz="2200" dirty="0">
                              <a:solidFill>
                                <a:schemeClr val="tx1"/>
                              </a:solidFill>
                            </a:rPr>
                            <a:t>SDLP</a:t>
                          </a:r>
                          <a:endParaRPr lang="zh-TW" altLang="en-US" sz="2200" dirty="0">
                            <a:solidFill>
                              <a:schemeClr val="tx1"/>
                            </a:solidFill>
                          </a:endParaRPr>
                        </a:p>
                      </a:txBody>
                      <a:tcPr anchor="ctr"/>
                    </a:tc>
                    <a:tc>
                      <a:txBody>
                        <a:bodyPr/>
                        <a:lstStyle/>
                        <a:p>
                          <a:pPr algn="ctr"/>
                          <a:r>
                            <a:rPr lang="en-US" altLang="zh-TW" sz="2200" dirty="0">
                              <a:solidFill>
                                <a:schemeClr val="tx1"/>
                              </a:solidFill>
                            </a:rPr>
                            <a:t>SDSWA</a:t>
                          </a:r>
                          <a:endParaRPr lang="zh-TW" altLang="en-US" sz="2200" dirty="0">
                            <a:solidFill>
                              <a:schemeClr val="tx1"/>
                            </a:solidFill>
                          </a:endParaRPr>
                        </a:p>
                      </a:txBody>
                      <a:tcPr anchor="ctr"/>
                    </a:tc>
                    <a:extLst>
                      <a:ext uri="{0D108BD9-81ED-4DB2-BD59-A6C34878D82A}">
                        <a16:rowId xmlns:a16="http://schemas.microsoft.com/office/drawing/2014/main" val="1069982563"/>
                      </a:ext>
                    </a:extLst>
                  </a:tr>
                  <a:tr h="396240">
                    <a:tc>
                      <a:txBody>
                        <a:bodyPr/>
                        <a:lstStyle/>
                        <a:p>
                          <a:pPr algn="ctr"/>
                          <a:r>
                            <a:rPr lang="en-US" altLang="zh-TW" sz="2200" dirty="0">
                              <a:solidFill>
                                <a:schemeClr val="tx1"/>
                              </a:solidFill>
                            </a:rPr>
                            <a:t>VM</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=0.42</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=0.42</a:t>
                          </a:r>
                          <a:endParaRPr lang="zh-TW" altLang="en-US" sz="2200" dirty="0">
                            <a:solidFill>
                              <a:schemeClr val="tx1"/>
                            </a:solidFill>
                          </a:endParaRPr>
                        </a:p>
                      </a:txBody>
                      <a:tcPr anchor="ctr"/>
                    </a:tc>
                    <a:extLst>
                      <a:ext uri="{0D108BD9-81ED-4DB2-BD59-A6C34878D82A}">
                        <a16:rowId xmlns:a16="http://schemas.microsoft.com/office/drawing/2014/main" val="2122628247"/>
                      </a:ext>
                    </a:extLst>
                  </a:tr>
                  <a:tr h="396240">
                    <a:tc>
                      <a:txBody>
                        <a:bodyPr/>
                        <a:lstStyle/>
                        <a:p>
                          <a:pPr algn="ctr"/>
                          <a:r>
                            <a:rPr lang="en-US" altLang="zh-TW" sz="2200" dirty="0">
                              <a:solidFill>
                                <a:schemeClr val="tx1"/>
                              </a:solidFill>
                            </a:rPr>
                            <a:t>VS</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=0.34</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=0.35</a:t>
                          </a:r>
                          <a:endParaRPr lang="zh-TW" altLang="en-US" sz="2200" dirty="0">
                            <a:solidFill>
                              <a:schemeClr val="tx1"/>
                            </a:solidFill>
                          </a:endParaRPr>
                        </a:p>
                      </a:txBody>
                      <a:tcPr anchor="ctr"/>
                    </a:tc>
                    <a:extLst>
                      <a:ext uri="{0D108BD9-81ED-4DB2-BD59-A6C34878D82A}">
                        <a16:rowId xmlns:a16="http://schemas.microsoft.com/office/drawing/2014/main" val="3774282518"/>
                      </a:ext>
                    </a:extLst>
                  </a:tr>
                  <a:tr h="396240">
                    <a:tc>
                      <a:txBody>
                        <a:bodyPr/>
                        <a:lstStyle/>
                        <a:p>
                          <a:pPr algn="ctr"/>
                          <a:r>
                            <a:rPr lang="en-US" altLang="zh-TW" sz="2200" dirty="0">
                              <a:solidFill>
                                <a:schemeClr val="tx1"/>
                              </a:solidFill>
                            </a:rPr>
                            <a:t>AM</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=0.32</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=0.30</a:t>
                          </a:r>
                          <a:endParaRPr lang="zh-TW" altLang="en-US" sz="2200" dirty="0">
                            <a:solidFill>
                              <a:schemeClr val="tx1"/>
                            </a:solidFill>
                          </a:endParaRPr>
                        </a:p>
                      </a:txBody>
                      <a:tcPr anchor="ctr"/>
                    </a:tc>
                    <a:extLst>
                      <a:ext uri="{0D108BD9-81ED-4DB2-BD59-A6C34878D82A}">
                        <a16:rowId xmlns:a16="http://schemas.microsoft.com/office/drawing/2014/main" val="260310832"/>
                      </a:ext>
                    </a:extLst>
                  </a:tr>
                  <a:tr h="396240">
                    <a:tc>
                      <a:txBody>
                        <a:bodyPr/>
                        <a:lstStyle/>
                        <a:p>
                          <a:pPr algn="ctr"/>
                          <a:r>
                            <a:rPr lang="en-US" altLang="zh-TW" sz="2200" dirty="0">
                              <a:solidFill>
                                <a:schemeClr val="tx1"/>
                              </a:solidFill>
                            </a:rPr>
                            <a:t>AS</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=0.30</a:t>
                          </a:r>
                          <a:endParaRPr lang="zh-TW" altLang="en-US" sz="2200" dirty="0">
                            <a:solidFill>
                              <a:schemeClr val="tx1"/>
                            </a:solidFill>
                          </a:endParaRPr>
                        </a:p>
                      </a:txBody>
                      <a:tcPr anchor="ctr"/>
                    </a:tc>
                    <a:tc>
                      <a:txBody>
                        <a:bodyPr/>
                        <a:lstStyle/>
                        <a:p>
                          <a:pPr algn="ctr"/>
                          <a14:m>
                            <m:oMath xmlns:m="http://schemas.openxmlformats.org/officeDocument/2006/math">
                              <m:acc>
                                <m:accPr>
                                  <m:chr m:val="̅"/>
                                  <m:ctrlPr>
                                    <a:rPr lang="en-US" altLang="zh-TW" sz="2200" i="1" smtClean="0">
                                      <a:solidFill>
                                        <a:schemeClr val="tx1"/>
                                      </a:solidFill>
                                      <a:latin typeface="Cambria Math" panose="02040503050406030204" pitchFamily="18" charset="0"/>
                                    </a:rPr>
                                  </m:ctrlPr>
                                </m:accPr>
                                <m:e>
                                  <m:r>
                                    <a:rPr lang="en-US" altLang="zh-TW" sz="2200" i="1" smtClean="0">
                                      <a:solidFill>
                                        <a:schemeClr val="tx1"/>
                                      </a:solidFill>
                                      <a:latin typeface="Cambria Math" panose="02040503050406030204" pitchFamily="18" charset="0"/>
                                    </a:rPr>
                                    <m:t>𝑥</m:t>
                                  </m:r>
                                </m:e>
                              </m:acc>
                            </m:oMath>
                          </a14:m>
                          <a:r>
                            <a:rPr lang="en-US" altLang="zh-TW" sz="2200" dirty="0">
                              <a:solidFill>
                                <a:schemeClr val="tx1"/>
                              </a:solidFill>
                            </a:rPr>
                            <a:t>=0.22</a:t>
                          </a:r>
                          <a:endParaRPr lang="zh-TW" altLang="en-US" sz="2200" dirty="0">
                            <a:solidFill>
                              <a:schemeClr val="tx1"/>
                            </a:solidFill>
                          </a:endParaRPr>
                        </a:p>
                      </a:txBody>
                      <a:tcPr anchor="ctr"/>
                    </a:tc>
                    <a:extLst>
                      <a:ext uri="{0D108BD9-81ED-4DB2-BD59-A6C34878D82A}">
                        <a16:rowId xmlns:a16="http://schemas.microsoft.com/office/drawing/2014/main" val="509875456"/>
                      </a:ext>
                    </a:extLst>
                  </a:tr>
                </a:tbl>
              </a:graphicData>
            </a:graphic>
          </p:graphicFrame>
        </mc:Choice>
        <mc:Fallback xmlns="">
          <p:graphicFrame>
            <p:nvGraphicFramePr>
              <p:cNvPr id="4" name="表格 3">
                <a:extLst>
                  <a:ext uri="{FF2B5EF4-FFF2-40B4-BE49-F238E27FC236}">
                    <a16:creationId xmlns:a16="http://schemas.microsoft.com/office/drawing/2014/main" id="{72608E05-FF1E-4395-A910-40A5D32B3475}"/>
                  </a:ext>
                </a:extLst>
              </p:cNvPr>
              <p:cNvGraphicFramePr>
                <a:graphicFrameLocks noGrp="1"/>
              </p:cNvGraphicFramePr>
              <p:nvPr>
                <p:extLst>
                  <p:ext uri="{D42A27DB-BD31-4B8C-83A1-F6EECF244321}">
                    <p14:modId xmlns:p14="http://schemas.microsoft.com/office/powerpoint/2010/main" val="2810079931"/>
                  </p:ext>
                </p:extLst>
              </p:nvPr>
            </p:nvGraphicFramePr>
            <p:xfrm>
              <a:off x="7310548" y="4324351"/>
              <a:ext cx="4533998" cy="2133600"/>
            </p:xfrm>
            <a:graphic>
              <a:graphicData uri="http://schemas.openxmlformats.org/drawingml/2006/table">
                <a:tbl>
                  <a:tblPr firstRow="1" bandRow="1">
                    <a:tableStyleId>{5C22544A-7EE6-4342-B048-85BDC9FD1C3A}</a:tableStyleId>
                  </a:tblPr>
                  <a:tblGrid>
                    <a:gridCol w="656615">
                      <a:extLst>
                        <a:ext uri="{9D8B030D-6E8A-4147-A177-3AD203B41FA5}">
                          <a16:colId xmlns:a16="http://schemas.microsoft.com/office/drawing/2014/main" val="1759967728"/>
                        </a:ext>
                      </a:extLst>
                    </a:gridCol>
                    <a:gridCol w="1776598">
                      <a:extLst>
                        <a:ext uri="{9D8B030D-6E8A-4147-A177-3AD203B41FA5}">
                          <a16:colId xmlns:a16="http://schemas.microsoft.com/office/drawing/2014/main" val="3060672678"/>
                        </a:ext>
                      </a:extLst>
                    </a:gridCol>
                    <a:gridCol w="2100785">
                      <a:extLst>
                        <a:ext uri="{9D8B030D-6E8A-4147-A177-3AD203B41FA5}">
                          <a16:colId xmlns:a16="http://schemas.microsoft.com/office/drawing/2014/main" val="1549198049"/>
                        </a:ext>
                      </a:extLst>
                    </a:gridCol>
                  </a:tblGrid>
                  <a:tr h="426720">
                    <a:tc>
                      <a:txBody>
                        <a:bodyPr/>
                        <a:lstStyle/>
                        <a:p>
                          <a:pPr algn="ctr"/>
                          <a:endParaRPr lang="zh-TW" altLang="en-US" sz="2200" dirty="0">
                            <a:solidFill>
                              <a:schemeClr val="tx1"/>
                            </a:solidFill>
                          </a:endParaRPr>
                        </a:p>
                      </a:txBody>
                      <a:tcPr anchor="ctr"/>
                    </a:tc>
                    <a:tc>
                      <a:txBody>
                        <a:bodyPr/>
                        <a:lstStyle/>
                        <a:p>
                          <a:pPr algn="ctr"/>
                          <a:r>
                            <a:rPr lang="en-US" altLang="zh-TW" sz="2200" dirty="0">
                              <a:solidFill>
                                <a:schemeClr val="tx1"/>
                              </a:solidFill>
                            </a:rPr>
                            <a:t>SDLP</a:t>
                          </a:r>
                          <a:endParaRPr lang="zh-TW" altLang="en-US" sz="2200" dirty="0">
                            <a:solidFill>
                              <a:schemeClr val="tx1"/>
                            </a:solidFill>
                          </a:endParaRPr>
                        </a:p>
                      </a:txBody>
                      <a:tcPr anchor="ctr"/>
                    </a:tc>
                    <a:tc>
                      <a:txBody>
                        <a:bodyPr/>
                        <a:lstStyle/>
                        <a:p>
                          <a:pPr algn="ctr"/>
                          <a:r>
                            <a:rPr lang="en-US" altLang="zh-TW" sz="2200" dirty="0">
                              <a:solidFill>
                                <a:schemeClr val="tx1"/>
                              </a:solidFill>
                            </a:rPr>
                            <a:t>SDSWA</a:t>
                          </a:r>
                          <a:endParaRPr lang="zh-TW" altLang="en-US" sz="2200" dirty="0">
                            <a:solidFill>
                              <a:schemeClr val="tx1"/>
                            </a:solidFill>
                          </a:endParaRPr>
                        </a:p>
                      </a:txBody>
                      <a:tcPr anchor="ctr"/>
                    </a:tc>
                    <a:extLst>
                      <a:ext uri="{0D108BD9-81ED-4DB2-BD59-A6C34878D82A}">
                        <a16:rowId xmlns:a16="http://schemas.microsoft.com/office/drawing/2014/main" val="1069982563"/>
                      </a:ext>
                    </a:extLst>
                  </a:tr>
                  <a:tr h="426720">
                    <a:tc>
                      <a:txBody>
                        <a:bodyPr/>
                        <a:lstStyle/>
                        <a:p>
                          <a:pPr algn="ctr"/>
                          <a:r>
                            <a:rPr lang="en-US" altLang="zh-TW" sz="2200" dirty="0">
                              <a:solidFill>
                                <a:schemeClr val="tx1"/>
                              </a:solidFill>
                            </a:rPr>
                            <a:t>VM</a:t>
                          </a:r>
                          <a:endParaRPr lang="zh-TW" altLang="en-US" sz="2200" dirty="0">
                            <a:solidFill>
                              <a:schemeClr val="tx1"/>
                            </a:solidFill>
                          </a:endParaRPr>
                        </a:p>
                      </a:txBody>
                      <a:tcPr anchor="ctr"/>
                    </a:tc>
                    <a:tc>
                      <a:txBody>
                        <a:bodyPr/>
                        <a:lstStyle/>
                        <a:p>
                          <a:endParaRPr lang="zh-TW"/>
                        </a:p>
                      </a:txBody>
                      <a:tcPr anchor="ctr">
                        <a:blipFill>
                          <a:blip r:embed="rId3"/>
                          <a:stretch>
                            <a:fillRect l="-37329" t="-108571" r="-119521" b="-330000"/>
                          </a:stretch>
                        </a:blipFill>
                      </a:tcPr>
                    </a:tc>
                    <a:tc>
                      <a:txBody>
                        <a:bodyPr/>
                        <a:lstStyle/>
                        <a:p>
                          <a:endParaRPr lang="zh-TW"/>
                        </a:p>
                      </a:txBody>
                      <a:tcPr anchor="ctr">
                        <a:blipFill>
                          <a:blip r:embed="rId3"/>
                          <a:stretch>
                            <a:fillRect l="-116232" t="-108571" r="-1159" b="-330000"/>
                          </a:stretch>
                        </a:blipFill>
                      </a:tcPr>
                    </a:tc>
                    <a:extLst>
                      <a:ext uri="{0D108BD9-81ED-4DB2-BD59-A6C34878D82A}">
                        <a16:rowId xmlns:a16="http://schemas.microsoft.com/office/drawing/2014/main" val="2122628247"/>
                      </a:ext>
                    </a:extLst>
                  </a:tr>
                  <a:tr h="426720">
                    <a:tc>
                      <a:txBody>
                        <a:bodyPr/>
                        <a:lstStyle/>
                        <a:p>
                          <a:pPr algn="ctr"/>
                          <a:r>
                            <a:rPr lang="en-US" altLang="zh-TW" sz="2200" dirty="0">
                              <a:solidFill>
                                <a:schemeClr val="tx1"/>
                              </a:solidFill>
                            </a:rPr>
                            <a:t>VS</a:t>
                          </a:r>
                          <a:endParaRPr lang="zh-TW" altLang="en-US" sz="2200" dirty="0">
                            <a:solidFill>
                              <a:schemeClr val="tx1"/>
                            </a:solidFill>
                          </a:endParaRPr>
                        </a:p>
                      </a:txBody>
                      <a:tcPr anchor="ctr"/>
                    </a:tc>
                    <a:tc>
                      <a:txBody>
                        <a:bodyPr/>
                        <a:lstStyle/>
                        <a:p>
                          <a:endParaRPr lang="zh-TW"/>
                        </a:p>
                      </a:txBody>
                      <a:tcPr anchor="ctr">
                        <a:blipFill>
                          <a:blip r:embed="rId3"/>
                          <a:stretch>
                            <a:fillRect l="-37329" t="-205634" r="-119521" b="-225352"/>
                          </a:stretch>
                        </a:blipFill>
                      </a:tcPr>
                    </a:tc>
                    <a:tc>
                      <a:txBody>
                        <a:bodyPr/>
                        <a:lstStyle/>
                        <a:p>
                          <a:endParaRPr lang="zh-TW"/>
                        </a:p>
                      </a:txBody>
                      <a:tcPr anchor="ctr">
                        <a:blipFill>
                          <a:blip r:embed="rId3"/>
                          <a:stretch>
                            <a:fillRect l="-116232" t="-205634" r="-1159" b="-225352"/>
                          </a:stretch>
                        </a:blipFill>
                      </a:tcPr>
                    </a:tc>
                    <a:extLst>
                      <a:ext uri="{0D108BD9-81ED-4DB2-BD59-A6C34878D82A}">
                        <a16:rowId xmlns:a16="http://schemas.microsoft.com/office/drawing/2014/main" val="3774282518"/>
                      </a:ext>
                    </a:extLst>
                  </a:tr>
                  <a:tr h="426720">
                    <a:tc>
                      <a:txBody>
                        <a:bodyPr/>
                        <a:lstStyle/>
                        <a:p>
                          <a:pPr algn="ctr"/>
                          <a:r>
                            <a:rPr lang="en-US" altLang="zh-TW" sz="2200" dirty="0">
                              <a:solidFill>
                                <a:schemeClr val="tx1"/>
                              </a:solidFill>
                            </a:rPr>
                            <a:t>AM</a:t>
                          </a:r>
                          <a:endParaRPr lang="zh-TW" altLang="en-US" sz="2200" dirty="0">
                            <a:solidFill>
                              <a:schemeClr val="tx1"/>
                            </a:solidFill>
                          </a:endParaRPr>
                        </a:p>
                      </a:txBody>
                      <a:tcPr anchor="ctr"/>
                    </a:tc>
                    <a:tc>
                      <a:txBody>
                        <a:bodyPr/>
                        <a:lstStyle/>
                        <a:p>
                          <a:endParaRPr lang="zh-TW"/>
                        </a:p>
                      </a:txBody>
                      <a:tcPr anchor="ctr">
                        <a:blipFill>
                          <a:blip r:embed="rId3"/>
                          <a:stretch>
                            <a:fillRect l="-37329" t="-310000" r="-119521" b="-128571"/>
                          </a:stretch>
                        </a:blipFill>
                      </a:tcPr>
                    </a:tc>
                    <a:tc>
                      <a:txBody>
                        <a:bodyPr/>
                        <a:lstStyle/>
                        <a:p>
                          <a:endParaRPr lang="zh-TW"/>
                        </a:p>
                      </a:txBody>
                      <a:tcPr anchor="ctr">
                        <a:blipFill>
                          <a:blip r:embed="rId3"/>
                          <a:stretch>
                            <a:fillRect l="-116232" t="-310000" r="-1159" b="-128571"/>
                          </a:stretch>
                        </a:blipFill>
                      </a:tcPr>
                    </a:tc>
                    <a:extLst>
                      <a:ext uri="{0D108BD9-81ED-4DB2-BD59-A6C34878D82A}">
                        <a16:rowId xmlns:a16="http://schemas.microsoft.com/office/drawing/2014/main" val="260310832"/>
                      </a:ext>
                    </a:extLst>
                  </a:tr>
                  <a:tr h="426720">
                    <a:tc>
                      <a:txBody>
                        <a:bodyPr/>
                        <a:lstStyle/>
                        <a:p>
                          <a:pPr algn="ctr"/>
                          <a:r>
                            <a:rPr lang="en-US" altLang="zh-TW" sz="2200" dirty="0">
                              <a:solidFill>
                                <a:schemeClr val="tx1"/>
                              </a:solidFill>
                            </a:rPr>
                            <a:t>AS</a:t>
                          </a:r>
                          <a:endParaRPr lang="zh-TW" altLang="en-US" sz="2200" dirty="0">
                            <a:solidFill>
                              <a:schemeClr val="tx1"/>
                            </a:solidFill>
                          </a:endParaRPr>
                        </a:p>
                      </a:txBody>
                      <a:tcPr anchor="ctr"/>
                    </a:tc>
                    <a:tc>
                      <a:txBody>
                        <a:bodyPr/>
                        <a:lstStyle/>
                        <a:p>
                          <a:endParaRPr lang="zh-TW"/>
                        </a:p>
                      </a:txBody>
                      <a:tcPr anchor="ctr">
                        <a:blipFill>
                          <a:blip r:embed="rId3"/>
                          <a:stretch>
                            <a:fillRect l="-37329" t="-410000" r="-119521" b="-28571"/>
                          </a:stretch>
                        </a:blipFill>
                      </a:tcPr>
                    </a:tc>
                    <a:tc>
                      <a:txBody>
                        <a:bodyPr/>
                        <a:lstStyle/>
                        <a:p>
                          <a:endParaRPr lang="zh-TW"/>
                        </a:p>
                      </a:txBody>
                      <a:tcPr anchor="ctr">
                        <a:blipFill>
                          <a:blip r:embed="rId3"/>
                          <a:stretch>
                            <a:fillRect l="-116232" t="-410000" r="-1159" b="-28571"/>
                          </a:stretch>
                        </a:blipFill>
                      </a:tcPr>
                    </a:tc>
                    <a:extLst>
                      <a:ext uri="{0D108BD9-81ED-4DB2-BD59-A6C34878D82A}">
                        <a16:rowId xmlns:a16="http://schemas.microsoft.com/office/drawing/2014/main" val="509875456"/>
                      </a:ext>
                    </a:extLst>
                  </a:tr>
                </a:tbl>
              </a:graphicData>
            </a:graphic>
          </p:graphicFrame>
        </mc:Fallback>
      </mc:AlternateContent>
    </p:spTree>
    <p:extLst>
      <p:ext uri="{BB962C8B-B14F-4D97-AF65-F5344CB8AC3E}">
        <p14:creationId xmlns:p14="http://schemas.microsoft.com/office/powerpoint/2010/main" val="350527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10D47A-28B9-4E52-9B69-EDCFCE11E7D1}"/>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BA0C655D-262C-49CF-9F8D-945EA4B9DCC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224"/>
          <a:stretch/>
        </p:blipFill>
        <p:spPr>
          <a:xfrm>
            <a:off x="4956594" y="300037"/>
            <a:ext cx="6061926" cy="6257926"/>
          </a:xfrm>
        </p:spPr>
      </p:pic>
      <p:sp>
        <p:nvSpPr>
          <p:cNvPr id="6" name="文字方塊 5">
            <a:extLst>
              <a:ext uri="{FF2B5EF4-FFF2-40B4-BE49-F238E27FC236}">
                <a16:creationId xmlns:a16="http://schemas.microsoft.com/office/drawing/2014/main" id="{B1287BAC-0922-4240-9432-46B0EFB7A097}"/>
              </a:ext>
            </a:extLst>
          </p:cNvPr>
          <p:cNvSpPr txBox="1"/>
          <p:nvPr/>
        </p:nvSpPr>
        <p:spPr>
          <a:xfrm>
            <a:off x="431006" y="2991796"/>
            <a:ext cx="4330542" cy="874407"/>
          </a:xfrm>
          <a:prstGeom prst="rect">
            <a:avLst/>
          </a:prstGeom>
          <a:solidFill>
            <a:schemeClr val="accent1">
              <a:lumMod val="20000"/>
              <a:lumOff val="80000"/>
            </a:schemeClr>
          </a:solidFill>
        </p:spPr>
        <p:txBody>
          <a:bodyPr wrap="square" rtlCol="0">
            <a:spAutoFit/>
          </a:bodyPr>
          <a:lstStyle/>
          <a:p>
            <a:pPr algn="just">
              <a:lnSpc>
                <a:spcPct val="150000"/>
              </a:lnSpc>
              <a:buClr>
                <a:schemeClr val="accent1">
                  <a:lumMod val="50000"/>
                </a:schemeClr>
              </a:buClr>
              <a:buFont typeface="Times New Roman" panose="02020603050405020304" pitchFamily="18" charset="0"/>
              <a:buChar char="►"/>
            </a:pPr>
            <a:r>
              <a:rPr lang="zh-TW" altLang="en-US" dirty="0"/>
              <a:t>驗證</a:t>
            </a:r>
            <a:r>
              <a:rPr lang="en-US" altLang="zh-TW" dirty="0"/>
              <a:t>H4</a:t>
            </a:r>
            <a:r>
              <a:rPr lang="zh-TW" altLang="en-US" dirty="0"/>
              <a:t>：在更陡峭的曲率執行非駕駛相關的任務時，有更高的</a:t>
            </a:r>
            <a:r>
              <a:rPr lang="en-US" altLang="zh-TW" dirty="0"/>
              <a:t>SDSWA</a:t>
            </a:r>
          </a:p>
        </p:txBody>
      </p:sp>
    </p:spTree>
    <p:extLst>
      <p:ext uri="{BB962C8B-B14F-4D97-AF65-F5344CB8AC3E}">
        <p14:creationId xmlns:p14="http://schemas.microsoft.com/office/powerpoint/2010/main" val="59916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246B5E-423B-4B7E-B3E1-E85E54BC692A}"/>
              </a:ext>
            </a:extLst>
          </p:cNvPr>
          <p:cNvSpPr>
            <a:spLocks noGrp="1"/>
          </p:cNvSpPr>
          <p:nvPr>
            <p:ph type="title"/>
          </p:nvPr>
        </p:nvSpPr>
        <p:spPr/>
        <p:txBody>
          <a:bodyPr/>
          <a:lstStyle/>
          <a:p>
            <a:r>
              <a:rPr lang="zh-TW" altLang="en-US" dirty="0">
                <a:solidFill>
                  <a:schemeClr val="tx1"/>
                </a:solidFill>
              </a:rPr>
              <a:t>主觀工作量</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077AD9B-C477-404F-B8A3-1F66CB47101B}"/>
                  </a:ext>
                </a:extLst>
              </p:cNvPr>
              <p:cNvSpPr>
                <a:spLocks noGrp="1"/>
              </p:cNvSpPr>
              <p:nvPr>
                <p:ph idx="1"/>
              </p:nvPr>
            </p:nvSpPr>
            <p:spPr/>
            <p:txBody>
              <a:bodyPr/>
              <a:lstStyle/>
              <a:p>
                <a:pPr>
                  <a:lnSpc>
                    <a:spcPct val="150000"/>
                  </a:lnSpc>
                </a:pPr>
                <a:r>
                  <a:rPr lang="en-US" altLang="zh-TW" dirty="0">
                    <a:solidFill>
                      <a:schemeClr val="tx1"/>
                    </a:solidFill>
                  </a:rPr>
                  <a:t>SR</a:t>
                </a:r>
                <a:r>
                  <a:rPr lang="zh-TW" altLang="en-US" dirty="0">
                    <a:solidFill>
                      <a:schemeClr val="tx1"/>
                    </a:solidFill>
                  </a:rPr>
                  <a:t>任務對</a:t>
                </a:r>
                <a:r>
                  <a:rPr lang="en-US" altLang="zh-TW" dirty="0">
                    <a:solidFill>
                      <a:schemeClr val="tx1"/>
                    </a:solidFill>
                  </a:rPr>
                  <a:t>DALI</a:t>
                </a:r>
                <a:r>
                  <a:rPr lang="zh-TW" altLang="en-US" dirty="0">
                    <a:solidFill>
                      <a:schemeClr val="tx1"/>
                    </a:solidFill>
                  </a:rPr>
                  <a:t>量表的評價有顯著影響</a:t>
                </a:r>
                <a:endParaRPr lang="en-US" altLang="zh-TW" dirty="0">
                  <a:solidFill>
                    <a:schemeClr val="tx1"/>
                  </a:solidFill>
                </a:endParaRPr>
              </a:p>
              <a:p>
                <a:pPr>
                  <a:lnSpc>
                    <a:spcPct val="150000"/>
                  </a:lnSpc>
                </a:pPr>
                <a:r>
                  <a:rPr lang="zh-TW" altLang="en-US" dirty="0">
                    <a:solidFill>
                      <a:schemeClr val="tx1"/>
                    </a:solidFill>
                  </a:rPr>
                  <a:t>其中發現</a:t>
                </a:r>
                <a:r>
                  <a:rPr lang="en-US" altLang="zh-TW" dirty="0">
                    <a:solidFill>
                      <a:schemeClr val="tx1"/>
                    </a:solidFill>
                  </a:rPr>
                  <a:t>VS</a:t>
                </a:r>
                <a:r>
                  <a:rPr lang="zh-TW" altLang="en-US" dirty="0">
                    <a:solidFill>
                      <a:schemeClr val="tx1"/>
                    </a:solidFill>
                  </a:rPr>
                  <a:t>與</a:t>
                </a:r>
                <a:r>
                  <a:rPr lang="en-US" altLang="zh-TW" dirty="0">
                    <a:solidFill>
                      <a:schemeClr val="tx1"/>
                    </a:solidFill>
                  </a:rPr>
                  <a:t>AM</a:t>
                </a:r>
                <a:r>
                  <a:rPr lang="zh-TW" altLang="en-US" dirty="0">
                    <a:solidFill>
                      <a:schemeClr val="tx1"/>
                    </a:solidFill>
                  </a:rPr>
                  <a:t>有顯著差異</a:t>
                </a:r>
                <a:endParaRPr lang="en-US" altLang="zh-TW" dirty="0">
                  <a:solidFill>
                    <a:schemeClr val="tx1"/>
                  </a:solidFill>
                </a:endParaRPr>
              </a:p>
              <a:p>
                <a:pPr>
                  <a:lnSpc>
                    <a:spcPct val="150000"/>
                  </a:lnSpc>
                </a:pPr>
                <a:r>
                  <a:rPr lang="en-US" altLang="zh-TW" dirty="0">
                    <a:solidFill>
                      <a:schemeClr val="tx1"/>
                    </a:solidFill>
                  </a:rPr>
                  <a:t>VS</a:t>
                </a:r>
                <a:r>
                  <a:rPr lang="zh-TW" altLang="en-US" dirty="0">
                    <a:solidFill>
                      <a:schemeClr val="tx1"/>
                    </a:solidFill>
                  </a:rPr>
                  <a:t>（</a:t>
                </a:r>
                <a14:m>
                  <m:oMath xmlns:m="http://schemas.openxmlformats.org/officeDocument/2006/math">
                    <m:acc>
                      <m:accPr>
                        <m:chr m:val="̅"/>
                        <m:ctrlPr>
                          <a:rPr lang="en-US" altLang="zh-TW" i="1" smtClean="0">
                            <a:solidFill>
                              <a:schemeClr val="tx1"/>
                            </a:solidFill>
                            <a:latin typeface="Cambria Math" panose="02040503050406030204" pitchFamily="18" charset="0"/>
                          </a:rPr>
                        </m:ctrlPr>
                      </m:accPr>
                      <m:e>
                        <m:r>
                          <a:rPr lang="en-US" altLang="zh-TW" i="1" smtClean="0">
                            <a:solidFill>
                              <a:schemeClr val="tx1"/>
                            </a:solidFill>
                            <a:latin typeface="Cambria Math" panose="02040503050406030204" pitchFamily="18" charset="0"/>
                          </a:rPr>
                          <m:t>𝑥</m:t>
                        </m:r>
                      </m:e>
                    </m:acc>
                  </m:oMath>
                </a14:m>
                <a:r>
                  <a:rPr lang="en-US" altLang="zh-TW" dirty="0">
                    <a:solidFill>
                      <a:schemeClr val="tx1"/>
                    </a:solidFill>
                  </a:rPr>
                  <a:t>=5.13</a:t>
                </a:r>
                <a:r>
                  <a:rPr lang="zh-TW" altLang="en-US" dirty="0">
                    <a:solidFill>
                      <a:schemeClr val="tx1"/>
                    </a:solidFill>
                  </a:rPr>
                  <a:t>）</a:t>
                </a:r>
                <a:endParaRPr lang="en-US" altLang="zh-TW" dirty="0">
                  <a:solidFill>
                    <a:schemeClr val="tx1"/>
                  </a:solidFill>
                </a:endParaRPr>
              </a:p>
              <a:p>
                <a:pPr>
                  <a:lnSpc>
                    <a:spcPct val="150000"/>
                  </a:lnSpc>
                </a:pPr>
                <a:r>
                  <a:rPr lang="en-US" altLang="zh-TW" dirty="0">
                    <a:solidFill>
                      <a:schemeClr val="tx1"/>
                    </a:solidFill>
                  </a:rPr>
                  <a:t>AM</a:t>
                </a:r>
                <a:r>
                  <a:rPr lang="zh-TW" altLang="en-US" dirty="0">
                    <a:solidFill>
                      <a:schemeClr val="tx1"/>
                    </a:solidFill>
                  </a:rPr>
                  <a:t>（</a:t>
                </a:r>
                <a14:m>
                  <m:oMath xmlns:m="http://schemas.openxmlformats.org/officeDocument/2006/math">
                    <m:acc>
                      <m:accPr>
                        <m:chr m:val="̅"/>
                        <m:ctrlPr>
                          <a:rPr lang="en-US" altLang="zh-TW" i="1">
                            <a:solidFill>
                              <a:schemeClr val="tx1"/>
                            </a:solidFill>
                            <a:latin typeface="Cambria Math" panose="02040503050406030204" pitchFamily="18" charset="0"/>
                          </a:rPr>
                        </m:ctrlPr>
                      </m:accPr>
                      <m:e>
                        <m:r>
                          <a:rPr lang="en-US" altLang="zh-TW" i="1">
                            <a:solidFill>
                              <a:schemeClr val="tx1"/>
                            </a:solidFill>
                            <a:latin typeface="Cambria Math" panose="02040503050406030204" pitchFamily="18" charset="0"/>
                          </a:rPr>
                          <m:t>𝑥</m:t>
                        </m:r>
                      </m:e>
                    </m:acc>
                  </m:oMath>
                </a14:m>
                <a:r>
                  <a:rPr lang="en-US" altLang="zh-TW" dirty="0">
                    <a:solidFill>
                      <a:schemeClr val="tx1"/>
                    </a:solidFill>
                  </a:rPr>
                  <a:t>=4.17</a:t>
                </a:r>
                <a:r>
                  <a:rPr lang="zh-TW" altLang="en-US" dirty="0">
                    <a:solidFill>
                      <a:schemeClr val="tx1"/>
                    </a:solidFill>
                  </a:rPr>
                  <a:t>）</a:t>
                </a:r>
                <a:endParaRPr lang="en-US" altLang="zh-TW" dirty="0">
                  <a:solidFill>
                    <a:schemeClr val="tx1"/>
                  </a:solidFill>
                </a:endParaRPr>
              </a:p>
              <a:p>
                <a:endParaRPr lang="zh-TW" altLang="en-US" dirty="0"/>
              </a:p>
            </p:txBody>
          </p:sp>
        </mc:Choice>
        <mc:Fallback xmlns="">
          <p:sp>
            <p:nvSpPr>
              <p:cNvPr id="3" name="內容版面配置區 2">
                <a:extLst>
                  <a:ext uri="{FF2B5EF4-FFF2-40B4-BE49-F238E27FC236}">
                    <a16:creationId xmlns:a16="http://schemas.microsoft.com/office/drawing/2014/main" id="{A077AD9B-C477-404F-B8A3-1F66CB47101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9032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D4D120-E6C1-4EBD-A934-65A44FD76132}"/>
              </a:ext>
            </a:extLst>
          </p:cNvPr>
          <p:cNvSpPr>
            <a:spLocks noGrp="1"/>
          </p:cNvSpPr>
          <p:nvPr>
            <p:ph type="title"/>
          </p:nvPr>
        </p:nvSpPr>
        <p:spPr/>
        <p:txBody>
          <a:bodyPr/>
          <a:lstStyle/>
          <a:p>
            <a:endParaRPr lang="zh-TW" altLang="en-US" dirty="0">
              <a:solidFill>
                <a:schemeClr val="tx1"/>
              </a:solidFill>
            </a:endParaRPr>
          </a:p>
        </p:txBody>
      </p:sp>
      <p:sp>
        <p:nvSpPr>
          <p:cNvPr id="3" name="內容版面配置區 2">
            <a:extLst>
              <a:ext uri="{FF2B5EF4-FFF2-40B4-BE49-F238E27FC236}">
                <a16:creationId xmlns:a16="http://schemas.microsoft.com/office/drawing/2014/main" id="{E2AE2277-D784-4A3D-A961-AC40E27A7DEE}"/>
              </a:ext>
            </a:extLst>
          </p:cNvPr>
          <p:cNvSpPr>
            <a:spLocks noGrp="1"/>
          </p:cNvSpPr>
          <p:nvPr>
            <p:ph idx="1"/>
          </p:nvPr>
        </p:nvSpPr>
        <p:spPr>
          <a:xfrm>
            <a:off x="1143000" y="2209800"/>
            <a:ext cx="9875520" cy="4038600"/>
          </a:xfrm>
        </p:spPr>
        <p:txBody>
          <a:bodyPr/>
          <a:lstStyle/>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H1</a:t>
            </a:r>
            <a:r>
              <a:rPr lang="zh-TW" altLang="en-US" dirty="0">
                <a:solidFill>
                  <a:schemeClr val="tx1"/>
                </a:solidFill>
              </a:rPr>
              <a:t>，在視覺要求更高的任務上，記錄了更常且更頻繁的偏離行為。</a:t>
            </a: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H2</a:t>
            </a:r>
            <a:r>
              <a:rPr lang="zh-TW" altLang="en-US" dirty="0">
                <a:solidFill>
                  <a:schemeClr val="tx1"/>
                </a:solidFill>
              </a:rPr>
              <a:t>，最少視覺要求的</a:t>
            </a:r>
            <a:r>
              <a:rPr lang="en-US" altLang="zh-TW" dirty="0">
                <a:solidFill>
                  <a:schemeClr val="tx1"/>
                </a:solidFill>
              </a:rPr>
              <a:t>AS</a:t>
            </a:r>
            <a:r>
              <a:rPr lang="zh-TW" altLang="en-US" dirty="0">
                <a:solidFill>
                  <a:schemeClr val="tx1"/>
                </a:solidFill>
              </a:rPr>
              <a:t>任務，使得彎道上的車道保持性能變化性最低。</a:t>
            </a: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H3</a:t>
            </a:r>
            <a:r>
              <a:rPr lang="zh-TW" altLang="en-US" dirty="0">
                <a:solidFill>
                  <a:schemeClr val="tx1"/>
                </a:solidFill>
              </a:rPr>
              <a:t>，在較陡的彎道上執行非駕駛相關任務時，駕駛者對前方道路的視線更長、更頻繁。</a:t>
            </a: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H4</a:t>
            </a:r>
            <a:r>
              <a:rPr lang="zh-TW" altLang="en-US" dirty="0">
                <a:solidFill>
                  <a:schemeClr val="tx1"/>
                </a:solidFill>
              </a:rPr>
              <a:t>，在曲率較小時執行非駕駛相關任務，車道保持性能提高。</a:t>
            </a: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endParaRPr lang="zh-TW" altLang="en-US" dirty="0">
              <a:solidFill>
                <a:schemeClr val="tx1"/>
              </a:solidFill>
            </a:endParaRPr>
          </a:p>
        </p:txBody>
      </p:sp>
    </p:spTree>
    <p:extLst>
      <p:ext uri="{BB962C8B-B14F-4D97-AF65-F5344CB8AC3E}">
        <p14:creationId xmlns:p14="http://schemas.microsoft.com/office/powerpoint/2010/main" val="309241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D4D120-E6C1-4EBD-A934-65A44FD76132}"/>
              </a:ext>
            </a:extLst>
          </p:cNvPr>
          <p:cNvSpPr>
            <a:spLocks noGrp="1"/>
          </p:cNvSpPr>
          <p:nvPr>
            <p:ph type="title"/>
          </p:nvPr>
        </p:nvSpPr>
        <p:spPr/>
        <p:txBody>
          <a:bodyPr/>
          <a:lstStyle/>
          <a:p>
            <a:r>
              <a:rPr lang="zh-TW" altLang="en-US" dirty="0">
                <a:solidFill>
                  <a:schemeClr val="tx1"/>
                </a:solidFill>
              </a:rPr>
              <a:t>結論</a:t>
            </a:r>
          </a:p>
        </p:txBody>
      </p:sp>
      <p:sp>
        <p:nvSpPr>
          <p:cNvPr id="3" name="內容版面配置區 2">
            <a:extLst>
              <a:ext uri="{FF2B5EF4-FFF2-40B4-BE49-F238E27FC236}">
                <a16:creationId xmlns:a16="http://schemas.microsoft.com/office/drawing/2014/main" id="{E2AE2277-D784-4A3D-A961-AC40E27A7DEE}"/>
              </a:ext>
            </a:extLst>
          </p:cNvPr>
          <p:cNvSpPr>
            <a:spLocks noGrp="1"/>
          </p:cNvSpPr>
          <p:nvPr>
            <p:ph idx="1"/>
          </p:nvPr>
        </p:nvSpPr>
        <p:spPr>
          <a:xfrm>
            <a:off x="1143000" y="2057400"/>
            <a:ext cx="10372725" cy="4038600"/>
          </a:xfrm>
        </p:spPr>
        <p:txBody>
          <a:bodyPr/>
          <a:lstStyle/>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道路曲率和</a:t>
            </a:r>
            <a:r>
              <a:rPr lang="en-US" altLang="zh-TW" dirty="0">
                <a:solidFill>
                  <a:schemeClr val="tx1"/>
                </a:solidFill>
              </a:rPr>
              <a:t>S-R</a:t>
            </a:r>
            <a:r>
              <a:rPr lang="zh-TW" altLang="en-US" dirty="0">
                <a:solidFill>
                  <a:schemeClr val="tx1"/>
                </a:solidFill>
              </a:rPr>
              <a:t>任務型態之間沒有顯著的交互作用，但可以知道有顯著影響。</a:t>
            </a: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在更陡峭的彎曲路上，駕駛者的掃視時間更長更頻繁；但車道保持性能卻不穩定</a:t>
            </a: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優先考慮駕駛性能的駕駛者，也更注重在急彎曲線上安全駕駛</a:t>
            </a: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在駕駛時執行</a:t>
            </a:r>
            <a:r>
              <a:rPr lang="en-US" altLang="zh-TW" dirty="0">
                <a:solidFill>
                  <a:schemeClr val="tx1"/>
                </a:solidFill>
              </a:rPr>
              <a:t>AM</a:t>
            </a:r>
            <a:r>
              <a:rPr lang="zh-TW" altLang="en-US" dirty="0">
                <a:solidFill>
                  <a:schemeClr val="tx1"/>
                </a:solidFill>
              </a:rPr>
              <a:t>或</a:t>
            </a:r>
            <a:r>
              <a:rPr lang="en-US" altLang="zh-TW" dirty="0">
                <a:solidFill>
                  <a:schemeClr val="tx1"/>
                </a:solidFill>
              </a:rPr>
              <a:t>VS</a:t>
            </a:r>
            <a:r>
              <a:rPr lang="zh-TW" altLang="en-US" dirty="0">
                <a:solidFill>
                  <a:schemeClr val="tx1"/>
                </a:solidFill>
              </a:rPr>
              <a:t>類型任務，沒有發現顯著差異</a:t>
            </a: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發現</a:t>
            </a:r>
            <a:r>
              <a:rPr lang="en-US" altLang="zh-TW" dirty="0">
                <a:solidFill>
                  <a:schemeClr val="tx1"/>
                </a:solidFill>
              </a:rPr>
              <a:t>VS</a:t>
            </a:r>
            <a:r>
              <a:rPr lang="zh-TW" altLang="en-US" dirty="0">
                <a:solidFill>
                  <a:schemeClr val="tx1"/>
                </a:solidFill>
              </a:rPr>
              <a:t>比</a:t>
            </a:r>
            <a:r>
              <a:rPr lang="en-US" altLang="zh-TW" dirty="0">
                <a:solidFill>
                  <a:schemeClr val="tx1"/>
                </a:solidFill>
              </a:rPr>
              <a:t>AM</a:t>
            </a:r>
            <a:r>
              <a:rPr lang="zh-TW" altLang="en-US" dirty="0">
                <a:solidFill>
                  <a:schemeClr val="tx1"/>
                </a:solidFill>
              </a:rPr>
              <a:t>所需的視覺需求更高，注意力偏移更高</a:t>
            </a:r>
          </a:p>
        </p:txBody>
      </p:sp>
    </p:spTree>
    <p:extLst>
      <p:ext uri="{BB962C8B-B14F-4D97-AF65-F5344CB8AC3E}">
        <p14:creationId xmlns:p14="http://schemas.microsoft.com/office/powerpoint/2010/main" val="382105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1D6147-3068-4471-BFD2-BA5642771F4B}"/>
              </a:ext>
            </a:extLst>
          </p:cNvPr>
          <p:cNvSpPr>
            <a:spLocks noGrp="1"/>
          </p:cNvSpPr>
          <p:nvPr>
            <p:ph type="title"/>
          </p:nvPr>
        </p:nvSpPr>
        <p:spPr/>
        <p:txBody>
          <a:bodyPr/>
          <a:lstStyle/>
          <a:p>
            <a:r>
              <a:rPr lang="zh-TW" altLang="en-US" dirty="0">
                <a:solidFill>
                  <a:schemeClr val="tx1"/>
                </a:solidFill>
              </a:rPr>
              <a:t>假設</a:t>
            </a:r>
          </a:p>
        </p:txBody>
      </p:sp>
      <p:sp>
        <p:nvSpPr>
          <p:cNvPr id="3" name="內容版面配置區 2">
            <a:extLst>
              <a:ext uri="{FF2B5EF4-FFF2-40B4-BE49-F238E27FC236}">
                <a16:creationId xmlns:a16="http://schemas.microsoft.com/office/drawing/2014/main" id="{C005D337-A2E9-4DA1-958F-FED5BDFF0434}"/>
              </a:ext>
            </a:extLst>
          </p:cNvPr>
          <p:cNvSpPr>
            <a:spLocks noGrp="1"/>
          </p:cNvSpPr>
          <p:nvPr>
            <p:ph idx="1"/>
          </p:nvPr>
        </p:nvSpPr>
        <p:spPr>
          <a:xfrm>
            <a:off x="1143000" y="1965960"/>
            <a:ext cx="9872871" cy="4663440"/>
          </a:xfrm>
        </p:spPr>
        <p:txBody>
          <a:bodyPr>
            <a:normAutofit/>
          </a:bodyPr>
          <a:lstStyle/>
          <a:p>
            <a:pPr marL="502920" indent="-457200">
              <a:lnSpc>
                <a:spcPct val="150000"/>
              </a:lnSpc>
              <a:buClr>
                <a:schemeClr val="tx1"/>
              </a:buClr>
              <a:buFont typeface="+mj-lt"/>
              <a:buAutoNum type="arabicPeriod"/>
            </a:pPr>
            <a:r>
              <a:rPr lang="zh-TW" altLang="en-US" dirty="0">
                <a:solidFill>
                  <a:schemeClr val="tx1"/>
                </a:solidFill>
              </a:rPr>
              <a:t>當駕駛者在彎路上與非駕駛相關的任務需具有更高的視覺要求，則假設其會有更不安全和不穩定的眼球運動。</a:t>
            </a:r>
            <a:endParaRPr lang="en-US" altLang="zh-TW" dirty="0">
              <a:solidFill>
                <a:schemeClr val="tx1"/>
              </a:solidFill>
            </a:endParaRPr>
          </a:p>
          <a:p>
            <a:pPr marL="502920" indent="-457200">
              <a:lnSpc>
                <a:spcPct val="150000"/>
              </a:lnSpc>
              <a:buClr>
                <a:schemeClr val="tx1"/>
              </a:buClr>
              <a:buFont typeface="+mj-lt"/>
              <a:buAutoNum type="arabicPeriod"/>
            </a:pPr>
            <a:r>
              <a:rPr lang="zh-TW" altLang="en-US" dirty="0">
                <a:solidFill>
                  <a:schemeClr val="tx1"/>
                </a:solidFill>
              </a:rPr>
              <a:t>當駕駛員在彎路上非駕駛相關任務有更高的視覺要求時，則假設其在車道保持性能上的變異性會更大。</a:t>
            </a:r>
            <a:endParaRPr lang="en-US" altLang="zh-TW" dirty="0">
              <a:solidFill>
                <a:schemeClr val="tx1"/>
              </a:solidFill>
            </a:endParaRPr>
          </a:p>
          <a:p>
            <a:pPr marL="502920" indent="-457200">
              <a:lnSpc>
                <a:spcPct val="150000"/>
              </a:lnSpc>
              <a:buClr>
                <a:schemeClr val="tx1"/>
              </a:buClr>
              <a:buFont typeface="+mj-lt"/>
              <a:buAutoNum type="arabicPeriod"/>
            </a:pPr>
            <a:r>
              <a:rPr lang="zh-TW" altLang="en-US" dirty="0">
                <a:solidFill>
                  <a:schemeClr val="tx1"/>
                </a:solidFill>
              </a:rPr>
              <a:t>當駕駛者在更陡峭的彎道上駕駛執行非駕駛相關任務時，則假設其不安全和不穩定的眼球運動會更高。</a:t>
            </a:r>
            <a:endParaRPr lang="en-US" altLang="zh-TW" dirty="0">
              <a:solidFill>
                <a:schemeClr val="tx1"/>
              </a:solidFill>
            </a:endParaRPr>
          </a:p>
          <a:p>
            <a:pPr marL="502920" indent="-457200">
              <a:lnSpc>
                <a:spcPct val="150000"/>
              </a:lnSpc>
              <a:buClr>
                <a:schemeClr val="tx1"/>
              </a:buClr>
              <a:buFont typeface="+mj-lt"/>
              <a:buAutoNum type="arabicPeriod"/>
            </a:pPr>
            <a:r>
              <a:rPr lang="zh-TW" altLang="en-US" dirty="0">
                <a:solidFill>
                  <a:schemeClr val="tx1"/>
                </a:solidFill>
              </a:rPr>
              <a:t>當駕駛員在更陡峭的彎道上行駛執行非駕駛相關任務時，則假設其在車道保持性能方面的可變性會更高。</a:t>
            </a:r>
          </a:p>
        </p:txBody>
      </p:sp>
    </p:spTree>
    <p:extLst>
      <p:ext uri="{BB962C8B-B14F-4D97-AF65-F5344CB8AC3E}">
        <p14:creationId xmlns:p14="http://schemas.microsoft.com/office/powerpoint/2010/main" val="244627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1D6147-3068-4471-BFD2-BA5642771F4B}"/>
              </a:ext>
            </a:extLst>
          </p:cNvPr>
          <p:cNvSpPr>
            <a:spLocks noGrp="1"/>
          </p:cNvSpPr>
          <p:nvPr>
            <p:ph type="title"/>
          </p:nvPr>
        </p:nvSpPr>
        <p:spPr/>
        <p:txBody>
          <a:bodyPr/>
          <a:lstStyle/>
          <a:p>
            <a:r>
              <a:rPr lang="zh-TW" altLang="en-US" dirty="0">
                <a:solidFill>
                  <a:schemeClr val="tx1"/>
                </a:solidFill>
              </a:rPr>
              <a:t>受試者</a:t>
            </a:r>
          </a:p>
        </p:txBody>
      </p:sp>
      <p:sp>
        <p:nvSpPr>
          <p:cNvPr id="3" name="內容版面配置區 2">
            <a:extLst>
              <a:ext uri="{FF2B5EF4-FFF2-40B4-BE49-F238E27FC236}">
                <a16:creationId xmlns:a16="http://schemas.microsoft.com/office/drawing/2014/main" id="{C005D337-A2E9-4DA1-958F-FED5BDFF0434}"/>
              </a:ext>
            </a:extLst>
          </p:cNvPr>
          <p:cNvSpPr>
            <a:spLocks noGrp="1"/>
          </p:cNvSpPr>
          <p:nvPr>
            <p:ph idx="1"/>
          </p:nvPr>
        </p:nvSpPr>
        <p:spPr/>
        <p:txBody>
          <a:bodyPr/>
          <a:lstStyle/>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24</a:t>
            </a:r>
            <a:r>
              <a:rPr lang="zh-TW" altLang="zh-TW" dirty="0">
                <a:solidFill>
                  <a:schemeClr val="tx1"/>
                </a:solidFill>
              </a:rPr>
              <a:t>人</a:t>
            </a:r>
            <a:r>
              <a:rPr lang="zh-TW" altLang="en-US" dirty="0">
                <a:solidFill>
                  <a:schemeClr val="tx1"/>
                </a:solidFill>
              </a:rPr>
              <a:t>，</a:t>
            </a:r>
            <a:r>
              <a:rPr lang="en-US" altLang="zh-TW" dirty="0">
                <a:solidFill>
                  <a:schemeClr val="tx1"/>
                </a:solidFill>
              </a:rPr>
              <a:t>16</a:t>
            </a:r>
            <a:r>
              <a:rPr lang="zh-TW" altLang="zh-TW" dirty="0">
                <a:solidFill>
                  <a:schemeClr val="tx1"/>
                </a:solidFill>
              </a:rPr>
              <a:t>男</a:t>
            </a:r>
            <a:r>
              <a:rPr lang="zh-TW" altLang="en-US" dirty="0">
                <a:solidFill>
                  <a:schemeClr val="tx1"/>
                </a:solidFill>
              </a:rPr>
              <a:t>、</a:t>
            </a:r>
            <a:r>
              <a:rPr lang="en-US" altLang="zh-TW" dirty="0">
                <a:solidFill>
                  <a:schemeClr val="tx1"/>
                </a:solidFill>
              </a:rPr>
              <a:t>8</a:t>
            </a:r>
            <a:r>
              <a:rPr lang="zh-TW" altLang="zh-TW" dirty="0">
                <a:solidFill>
                  <a:schemeClr val="tx1"/>
                </a:solidFill>
              </a:rPr>
              <a:t>女</a:t>
            </a: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19-31</a:t>
            </a:r>
            <a:r>
              <a:rPr lang="zh-TW" altLang="zh-TW" dirty="0">
                <a:solidFill>
                  <a:schemeClr val="tx1"/>
                </a:solidFill>
              </a:rPr>
              <a:t>歲</a:t>
            </a:r>
            <a:r>
              <a:rPr lang="zh-TW" altLang="en-US" dirty="0">
                <a:solidFill>
                  <a:schemeClr val="tx1"/>
                </a:solidFill>
              </a:rPr>
              <a:t>，</a:t>
            </a:r>
            <a:r>
              <a:rPr lang="zh-TW" altLang="zh-TW" dirty="0">
                <a:solidFill>
                  <a:schemeClr val="tx1"/>
                </a:solidFill>
              </a:rPr>
              <a:t>平均</a:t>
            </a:r>
            <a:r>
              <a:rPr lang="en-US" altLang="zh-TW" dirty="0">
                <a:solidFill>
                  <a:schemeClr val="tx1"/>
                </a:solidFill>
              </a:rPr>
              <a:t>22.6</a:t>
            </a:r>
            <a:r>
              <a:rPr lang="zh-TW" altLang="zh-TW" dirty="0">
                <a:solidFill>
                  <a:schemeClr val="tx1"/>
                </a:solidFill>
              </a:rPr>
              <a:t>歲，標準差</a:t>
            </a:r>
            <a:r>
              <a:rPr lang="en-US" altLang="zh-TW" dirty="0">
                <a:solidFill>
                  <a:schemeClr val="tx1"/>
                </a:solidFill>
              </a:rPr>
              <a:t>3.53</a:t>
            </a:r>
            <a:endParaRPr lang="zh-TW"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zh-TW" altLang="zh-TW" dirty="0">
                <a:solidFill>
                  <a:schemeClr val="tx1"/>
                </a:solidFill>
              </a:rPr>
              <a:t>每年駕駛</a:t>
            </a:r>
            <a:r>
              <a:rPr lang="en-US" altLang="zh-TW" dirty="0">
                <a:solidFill>
                  <a:schemeClr val="tx1"/>
                </a:solidFill>
              </a:rPr>
              <a:t>&gt;5000</a:t>
            </a:r>
            <a:r>
              <a:rPr lang="zh-TW" altLang="zh-TW" dirty="0">
                <a:solidFill>
                  <a:schemeClr val="tx1"/>
                </a:solidFill>
              </a:rPr>
              <a:t>英里，平均</a:t>
            </a:r>
            <a:r>
              <a:rPr lang="en-US" altLang="zh-TW" dirty="0">
                <a:solidFill>
                  <a:schemeClr val="tx1"/>
                </a:solidFill>
              </a:rPr>
              <a:t>24,480</a:t>
            </a:r>
            <a:r>
              <a:rPr lang="zh-TW" altLang="zh-TW" dirty="0">
                <a:solidFill>
                  <a:schemeClr val="tx1"/>
                </a:solidFill>
              </a:rPr>
              <a:t>英里</a:t>
            </a:r>
          </a:p>
          <a:p>
            <a:pPr>
              <a:lnSpc>
                <a:spcPct val="150000"/>
              </a:lnSpc>
              <a:buClr>
                <a:schemeClr val="accent1">
                  <a:lumMod val="50000"/>
                </a:schemeClr>
              </a:buClr>
              <a:buFont typeface="Times New Roman" panose="02020603050405020304" pitchFamily="18" charset="0"/>
              <a:buChar char="►"/>
            </a:pPr>
            <a:r>
              <a:rPr lang="zh-TW" altLang="zh-TW" dirty="0">
                <a:solidFill>
                  <a:schemeClr val="tx1"/>
                </a:solidFill>
              </a:rPr>
              <a:t>報酬：</a:t>
            </a:r>
            <a:r>
              <a:rPr lang="en-US" altLang="zh-TW" dirty="0">
                <a:solidFill>
                  <a:schemeClr val="tx1"/>
                </a:solidFill>
              </a:rPr>
              <a:t>15</a:t>
            </a:r>
            <a:r>
              <a:rPr lang="zh-TW" altLang="zh-TW" dirty="0">
                <a:solidFill>
                  <a:schemeClr val="tx1"/>
                </a:solidFill>
              </a:rPr>
              <a:t>美元</a:t>
            </a:r>
            <a:r>
              <a:rPr lang="en-US" altLang="zh-TW" dirty="0">
                <a:solidFill>
                  <a:schemeClr val="tx1"/>
                </a:solidFill>
              </a:rPr>
              <a:t>/</a:t>
            </a:r>
            <a:r>
              <a:rPr lang="zh-TW" altLang="zh-TW" dirty="0">
                <a:solidFill>
                  <a:schemeClr val="tx1"/>
                </a:solidFill>
              </a:rPr>
              <a:t>小時</a:t>
            </a:r>
            <a:endParaRPr lang="zh-TW" altLang="en-US" dirty="0">
              <a:solidFill>
                <a:schemeClr val="tx1"/>
              </a:solidFill>
            </a:endParaRPr>
          </a:p>
        </p:txBody>
      </p:sp>
    </p:spTree>
    <p:extLst>
      <p:ext uri="{BB962C8B-B14F-4D97-AF65-F5344CB8AC3E}">
        <p14:creationId xmlns:p14="http://schemas.microsoft.com/office/powerpoint/2010/main" val="73042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1D6147-3068-4471-BFD2-BA5642771F4B}"/>
              </a:ext>
            </a:extLst>
          </p:cNvPr>
          <p:cNvSpPr>
            <a:spLocks noGrp="1"/>
          </p:cNvSpPr>
          <p:nvPr>
            <p:ph type="title"/>
          </p:nvPr>
        </p:nvSpPr>
        <p:spPr/>
        <p:txBody>
          <a:bodyPr/>
          <a:lstStyle/>
          <a:p>
            <a:r>
              <a:rPr lang="zh-TW" altLang="en-US" dirty="0">
                <a:solidFill>
                  <a:schemeClr val="tx1"/>
                </a:solidFill>
              </a:rPr>
              <a:t>實驗設備</a:t>
            </a:r>
          </a:p>
        </p:txBody>
      </p:sp>
      <p:sp>
        <p:nvSpPr>
          <p:cNvPr id="3" name="內容版面配置區 2">
            <a:extLst>
              <a:ext uri="{FF2B5EF4-FFF2-40B4-BE49-F238E27FC236}">
                <a16:creationId xmlns:a16="http://schemas.microsoft.com/office/drawing/2014/main" id="{C005D337-A2E9-4DA1-958F-FED5BDFF0434}"/>
              </a:ext>
            </a:extLst>
          </p:cNvPr>
          <p:cNvSpPr>
            <a:spLocks noGrp="1"/>
          </p:cNvSpPr>
          <p:nvPr>
            <p:ph idx="1"/>
          </p:nvPr>
        </p:nvSpPr>
        <p:spPr/>
        <p:txBody>
          <a:bodyPr/>
          <a:lstStyle/>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HP ZR24w 24</a:t>
            </a:r>
            <a:r>
              <a:rPr lang="zh-TW" altLang="en-US" dirty="0">
                <a:solidFill>
                  <a:schemeClr val="tx1"/>
                </a:solidFill>
              </a:rPr>
              <a:t>英吋液晶顯示器，</a:t>
            </a:r>
            <a:r>
              <a:rPr lang="en-US" altLang="zh-TW" dirty="0">
                <a:solidFill>
                  <a:schemeClr val="tx1"/>
                </a:solidFill>
              </a:rPr>
              <a:t>1600*1200</a:t>
            </a:r>
            <a:r>
              <a:rPr lang="zh-TW" altLang="en-US" dirty="0">
                <a:solidFill>
                  <a:schemeClr val="tx1"/>
                </a:solidFill>
              </a:rPr>
              <a:t>解析度</a:t>
            </a:r>
          </a:p>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Logitech G27 </a:t>
            </a:r>
            <a:r>
              <a:rPr lang="zh-TW" altLang="en-US" dirty="0">
                <a:solidFill>
                  <a:schemeClr val="tx1"/>
                </a:solidFill>
              </a:rPr>
              <a:t>駕駛模擬器</a:t>
            </a:r>
            <a:r>
              <a:rPr lang="en-US" altLang="zh-TW" dirty="0">
                <a:solidFill>
                  <a:schemeClr val="tx1"/>
                </a:solidFill>
              </a:rPr>
              <a:t>(</a:t>
            </a:r>
            <a:r>
              <a:rPr lang="zh-TW" altLang="en-US" dirty="0">
                <a:solidFill>
                  <a:schemeClr val="tx1"/>
                </a:solidFill>
              </a:rPr>
              <a:t>力反饋方向盤、剎車、油門</a:t>
            </a:r>
            <a:r>
              <a:rPr lang="en-US" altLang="zh-TW" dirty="0">
                <a:solidFill>
                  <a:schemeClr val="tx1"/>
                </a:solidFill>
              </a:rPr>
              <a:t>)</a:t>
            </a: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距離受試者</a:t>
            </a:r>
            <a:r>
              <a:rPr lang="en-US" altLang="zh-TW" dirty="0">
                <a:solidFill>
                  <a:schemeClr val="tx1"/>
                </a:solidFill>
              </a:rPr>
              <a:t>70-75</a:t>
            </a:r>
            <a:r>
              <a:rPr lang="zh-TW" altLang="en-US" dirty="0">
                <a:solidFill>
                  <a:schemeClr val="tx1"/>
                </a:solidFill>
              </a:rPr>
              <a:t>公分</a:t>
            </a: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三星 </a:t>
            </a:r>
            <a:r>
              <a:rPr lang="en-US" altLang="zh-TW" dirty="0">
                <a:solidFill>
                  <a:schemeClr val="tx1"/>
                </a:solidFill>
              </a:rPr>
              <a:t>Galaxy Note4 </a:t>
            </a:r>
            <a:r>
              <a:rPr lang="zh-TW" altLang="en-US" dirty="0">
                <a:solidFill>
                  <a:schemeClr val="tx1"/>
                </a:solidFill>
              </a:rPr>
              <a:t>，</a:t>
            </a:r>
            <a:r>
              <a:rPr lang="en-US" altLang="zh-TW" dirty="0">
                <a:solidFill>
                  <a:schemeClr val="tx1"/>
                </a:solidFill>
              </a:rPr>
              <a:t>5.7</a:t>
            </a:r>
            <a:r>
              <a:rPr lang="zh-TW" altLang="en-US" dirty="0">
                <a:solidFill>
                  <a:schemeClr val="tx1"/>
                </a:solidFill>
              </a:rPr>
              <a:t>英吋</a:t>
            </a: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手機安裝在右側，距離方向盤中心</a:t>
            </a:r>
            <a:r>
              <a:rPr lang="en-US" altLang="zh-TW" dirty="0">
                <a:solidFill>
                  <a:schemeClr val="tx1"/>
                </a:solidFill>
              </a:rPr>
              <a:t>12</a:t>
            </a:r>
            <a:r>
              <a:rPr lang="zh-TW" altLang="en-US" dirty="0">
                <a:solidFill>
                  <a:schemeClr val="tx1"/>
                </a:solidFill>
              </a:rPr>
              <a:t>英吋</a:t>
            </a:r>
          </a:p>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MIT </a:t>
            </a:r>
            <a:r>
              <a:rPr lang="en-US" altLang="zh-TW" dirty="0" err="1">
                <a:solidFill>
                  <a:schemeClr val="tx1"/>
                </a:solidFill>
              </a:rPr>
              <a:t>AgeLab</a:t>
            </a:r>
            <a:r>
              <a:rPr lang="en-US" altLang="zh-TW" dirty="0">
                <a:solidFill>
                  <a:schemeClr val="tx1"/>
                </a:solidFill>
              </a:rPr>
              <a:t> </a:t>
            </a:r>
            <a:r>
              <a:rPr lang="en-US" altLang="zh-TW" dirty="0" err="1">
                <a:solidFill>
                  <a:schemeClr val="tx1"/>
                </a:solidFill>
              </a:rPr>
              <a:t>NBack</a:t>
            </a:r>
            <a:r>
              <a:rPr lang="en-US" altLang="zh-TW" dirty="0">
                <a:solidFill>
                  <a:schemeClr val="tx1"/>
                </a:solidFill>
              </a:rPr>
              <a:t> APP</a:t>
            </a:r>
            <a:endParaRPr lang="zh-TW" altLang="en-US" dirty="0">
              <a:solidFill>
                <a:schemeClr val="tx1"/>
              </a:solidFill>
            </a:endParaRPr>
          </a:p>
        </p:txBody>
      </p:sp>
      <p:pic>
        <p:nvPicPr>
          <p:cNvPr id="5" name="圖片 4">
            <a:extLst>
              <a:ext uri="{FF2B5EF4-FFF2-40B4-BE49-F238E27FC236}">
                <a16:creationId xmlns:a16="http://schemas.microsoft.com/office/drawing/2014/main" id="{E630D925-B711-4238-A6A1-DB87DDEF5BD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177672" y="3275326"/>
            <a:ext cx="4378974" cy="2973074"/>
          </a:xfrm>
          <a:prstGeom prst="rect">
            <a:avLst/>
          </a:prstGeom>
        </p:spPr>
      </p:pic>
    </p:spTree>
    <p:extLst>
      <p:ext uri="{BB962C8B-B14F-4D97-AF65-F5344CB8AC3E}">
        <p14:creationId xmlns:p14="http://schemas.microsoft.com/office/powerpoint/2010/main" val="1502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1D6147-3068-4471-BFD2-BA5642771F4B}"/>
              </a:ext>
            </a:extLst>
          </p:cNvPr>
          <p:cNvSpPr>
            <a:spLocks noGrp="1"/>
          </p:cNvSpPr>
          <p:nvPr>
            <p:ph type="title"/>
          </p:nvPr>
        </p:nvSpPr>
        <p:spPr/>
        <p:txBody>
          <a:bodyPr/>
          <a:lstStyle/>
          <a:p>
            <a:r>
              <a:rPr lang="zh-TW" altLang="en-US" dirty="0">
                <a:solidFill>
                  <a:schemeClr val="tx1"/>
                </a:solidFill>
              </a:rPr>
              <a:t>模擬環境</a:t>
            </a:r>
          </a:p>
        </p:txBody>
      </p:sp>
      <p:sp>
        <p:nvSpPr>
          <p:cNvPr id="3" name="內容版面配置區 2">
            <a:extLst>
              <a:ext uri="{FF2B5EF4-FFF2-40B4-BE49-F238E27FC236}">
                <a16:creationId xmlns:a16="http://schemas.microsoft.com/office/drawing/2014/main" id="{C005D337-A2E9-4DA1-958F-FED5BDFF0434}"/>
              </a:ext>
            </a:extLst>
          </p:cNvPr>
          <p:cNvSpPr>
            <a:spLocks noGrp="1"/>
          </p:cNvSpPr>
          <p:nvPr>
            <p:ph idx="1"/>
          </p:nvPr>
        </p:nvSpPr>
        <p:spPr>
          <a:xfrm>
            <a:off x="1143000" y="2057399"/>
            <a:ext cx="9872871" cy="4565073"/>
          </a:xfrm>
        </p:spPr>
        <p:txBody>
          <a:bodyPr>
            <a:normAutofit/>
          </a:bodyPr>
          <a:lstStyle/>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四個曲率半徑級別的彎曲道路</a:t>
            </a:r>
            <a:r>
              <a:rPr lang="en-US" altLang="zh-TW" dirty="0">
                <a:solidFill>
                  <a:schemeClr val="tx1"/>
                </a:solidFill>
              </a:rPr>
              <a:t>R=100</a:t>
            </a:r>
            <a:r>
              <a:rPr lang="zh-TW" altLang="en-US" dirty="0">
                <a:solidFill>
                  <a:schemeClr val="tx1"/>
                </a:solidFill>
              </a:rPr>
              <a:t>、</a:t>
            </a:r>
            <a:r>
              <a:rPr lang="en-US" altLang="zh-TW" dirty="0">
                <a:solidFill>
                  <a:schemeClr val="tx1"/>
                </a:solidFill>
              </a:rPr>
              <a:t>200</a:t>
            </a:r>
            <a:r>
              <a:rPr lang="zh-TW" altLang="en-US" dirty="0">
                <a:solidFill>
                  <a:schemeClr val="tx1"/>
                </a:solidFill>
              </a:rPr>
              <a:t>、</a:t>
            </a:r>
            <a:r>
              <a:rPr lang="en-US" altLang="zh-TW" dirty="0">
                <a:solidFill>
                  <a:schemeClr val="tx1"/>
                </a:solidFill>
              </a:rPr>
              <a:t>400</a:t>
            </a:r>
            <a:r>
              <a:rPr lang="zh-TW" altLang="en-US" dirty="0">
                <a:solidFill>
                  <a:schemeClr val="tx1"/>
                </a:solidFill>
              </a:rPr>
              <a:t>、</a:t>
            </a:r>
            <a:r>
              <a:rPr lang="en-US" altLang="zh-TW" dirty="0">
                <a:solidFill>
                  <a:schemeClr val="tx1"/>
                </a:solidFill>
              </a:rPr>
              <a:t>800m</a:t>
            </a: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所有彎曲偏轉角</a:t>
            </a:r>
            <a:r>
              <a:rPr lang="en-US" altLang="zh-TW" dirty="0">
                <a:solidFill>
                  <a:schemeClr val="tx1"/>
                </a:solidFill>
              </a:rPr>
              <a:t>180</a:t>
            </a:r>
            <a:r>
              <a:rPr lang="zh-TW" altLang="en-US" dirty="0">
                <a:solidFill>
                  <a:schemeClr val="tx1"/>
                </a:solidFill>
              </a:rPr>
              <a:t>度</a:t>
            </a: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每個彎曲道路之間有過渡直線道路</a:t>
            </a:r>
            <a:r>
              <a:rPr lang="en-US" altLang="zh-TW" dirty="0">
                <a:solidFill>
                  <a:schemeClr val="tx1"/>
                </a:solidFill>
              </a:rPr>
              <a:t>300m</a:t>
            </a:r>
            <a:r>
              <a:rPr lang="zh-TW" altLang="en-US" dirty="0">
                <a:solidFill>
                  <a:schemeClr val="tx1"/>
                </a:solidFill>
              </a:rPr>
              <a:t>，起點、終點各</a:t>
            </a:r>
            <a:r>
              <a:rPr lang="en-US" altLang="zh-TW" dirty="0">
                <a:solidFill>
                  <a:schemeClr val="tx1"/>
                </a:solidFill>
              </a:rPr>
              <a:t>500m</a:t>
            </a: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每種情況駕駛</a:t>
            </a:r>
            <a:r>
              <a:rPr lang="en-US" altLang="zh-TW" dirty="0">
                <a:solidFill>
                  <a:schemeClr val="tx1"/>
                </a:solidFill>
              </a:rPr>
              <a:t>4.5</a:t>
            </a:r>
            <a:r>
              <a:rPr lang="zh-TW" altLang="en-US" dirty="0">
                <a:solidFill>
                  <a:schemeClr val="tx1"/>
                </a:solidFill>
              </a:rPr>
              <a:t>分鐘</a:t>
            </a: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平均速度</a:t>
            </a:r>
            <a:r>
              <a:rPr lang="en-US" altLang="zh-TW" dirty="0">
                <a:solidFill>
                  <a:schemeClr val="tx1"/>
                </a:solidFill>
              </a:rPr>
              <a:t>50-60km/h</a:t>
            </a: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模擬車輛 </a:t>
            </a:r>
            <a:r>
              <a:rPr lang="en-US" altLang="zh-TW" dirty="0">
                <a:solidFill>
                  <a:schemeClr val="tx1"/>
                </a:solidFill>
              </a:rPr>
              <a:t>Peugeot 406 </a:t>
            </a:r>
            <a:r>
              <a:rPr lang="zh-TW" altLang="en-US" dirty="0">
                <a:solidFill>
                  <a:schemeClr val="tx1"/>
                </a:solidFill>
              </a:rPr>
              <a:t>中型轎車</a:t>
            </a:r>
          </a:p>
        </p:txBody>
      </p:sp>
    </p:spTree>
    <p:extLst>
      <p:ext uri="{BB962C8B-B14F-4D97-AF65-F5344CB8AC3E}">
        <p14:creationId xmlns:p14="http://schemas.microsoft.com/office/powerpoint/2010/main" val="38716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1D6147-3068-4471-BFD2-BA5642771F4B}"/>
              </a:ext>
            </a:extLst>
          </p:cNvPr>
          <p:cNvSpPr>
            <a:spLocks noGrp="1"/>
          </p:cNvSpPr>
          <p:nvPr>
            <p:ph type="title"/>
          </p:nvPr>
        </p:nvSpPr>
        <p:spPr/>
        <p:txBody>
          <a:bodyPr/>
          <a:lstStyle/>
          <a:p>
            <a:r>
              <a:rPr lang="en-US" altLang="zh-TW" dirty="0">
                <a:solidFill>
                  <a:schemeClr val="tx1"/>
                </a:solidFill>
              </a:rPr>
              <a:t>S-R</a:t>
            </a:r>
            <a:r>
              <a:rPr lang="zh-TW" altLang="en-US" dirty="0">
                <a:solidFill>
                  <a:schemeClr val="tx1"/>
                </a:solidFill>
              </a:rPr>
              <a:t>任務</a:t>
            </a:r>
          </a:p>
        </p:txBody>
      </p:sp>
      <p:sp>
        <p:nvSpPr>
          <p:cNvPr id="3" name="內容版面配置區 2">
            <a:extLst>
              <a:ext uri="{FF2B5EF4-FFF2-40B4-BE49-F238E27FC236}">
                <a16:creationId xmlns:a16="http://schemas.microsoft.com/office/drawing/2014/main" id="{C005D337-A2E9-4DA1-958F-FED5BDFF0434}"/>
              </a:ext>
            </a:extLst>
          </p:cNvPr>
          <p:cNvSpPr>
            <a:spLocks noGrp="1"/>
          </p:cNvSpPr>
          <p:nvPr>
            <p:ph idx="1"/>
          </p:nvPr>
        </p:nvSpPr>
        <p:spPr/>
        <p:txBody>
          <a:bodyPr/>
          <a:lstStyle/>
          <a:p>
            <a:pPr>
              <a:lnSpc>
                <a:spcPct val="150000"/>
              </a:lnSpc>
              <a:buClr>
                <a:srgbClr val="002060"/>
              </a:buClr>
              <a:buFont typeface="Times New Roman" panose="02020603050405020304" pitchFamily="18" charset="0"/>
              <a:buChar char="►"/>
            </a:pPr>
            <a:r>
              <a:rPr lang="zh-TW" altLang="en-US" dirty="0">
                <a:solidFill>
                  <a:schemeClr val="tx1"/>
                </a:solidFill>
              </a:rPr>
              <a:t>刺激任務</a:t>
            </a:r>
            <a:endParaRPr lang="en-US" altLang="zh-TW" dirty="0">
              <a:solidFill>
                <a:schemeClr val="tx1"/>
              </a:solidFill>
            </a:endParaRPr>
          </a:p>
          <a:p>
            <a:pPr lvl="1">
              <a:lnSpc>
                <a:spcPct val="150000"/>
              </a:lnSpc>
              <a:buClr>
                <a:srgbClr val="002060"/>
              </a:buClr>
              <a:buFont typeface="Wingdings" panose="05000000000000000000" pitchFamily="2" charset="2"/>
              <a:buChar char="Ø"/>
            </a:pPr>
            <a:r>
              <a:rPr lang="zh-TW" altLang="en-US" sz="2200" dirty="0">
                <a:solidFill>
                  <a:schemeClr val="tx1"/>
                </a:solidFill>
              </a:rPr>
              <a:t>視覺 </a:t>
            </a:r>
            <a:r>
              <a:rPr lang="en-US" altLang="zh-TW" sz="2200" dirty="0">
                <a:solidFill>
                  <a:schemeClr val="tx1"/>
                </a:solidFill>
              </a:rPr>
              <a:t>0~9</a:t>
            </a:r>
            <a:r>
              <a:rPr lang="zh-TW" altLang="en-US" sz="2200">
                <a:solidFill>
                  <a:schemeClr val="tx1"/>
                </a:solidFill>
              </a:rPr>
              <a:t>數字</a:t>
            </a:r>
            <a:endParaRPr lang="zh-TW" altLang="en-US" sz="2200" dirty="0">
              <a:solidFill>
                <a:schemeClr val="tx1"/>
              </a:solidFill>
            </a:endParaRPr>
          </a:p>
          <a:p>
            <a:pPr lvl="1">
              <a:lnSpc>
                <a:spcPct val="150000"/>
              </a:lnSpc>
              <a:buClr>
                <a:srgbClr val="002060"/>
              </a:buClr>
              <a:buFont typeface="Wingdings" panose="05000000000000000000" pitchFamily="2" charset="2"/>
              <a:buChar char="Ø"/>
            </a:pPr>
            <a:r>
              <a:rPr lang="zh-TW" altLang="en-US" sz="2200" dirty="0">
                <a:solidFill>
                  <a:schemeClr val="tx1"/>
                </a:solidFill>
              </a:rPr>
              <a:t>聽覺 </a:t>
            </a:r>
            <a:r>
              <a:rPr lang="en-US" altLang="zh-TW" sz="2200" dirty="0">
                <a:solidFill>
                  <a:schemeClr val="tx1"/>
                </a:solidFill>
              </a:rPr>
              <a:t>0~9</a:t>
            </a:r>
            <a:r>
              <a:rPr lang="zh-TW" altLang="en-US" sz="2200" dirty="0">
                <a:solidFill>
                  <a:schemeClr val="tx1"/>
                </a:solidFill>
              </a:rPr>
              <a:t>數字的聲音，</a:t>
            </a:r>
            <a:r>
              <a:rPr lang="en-US" altLang="zh-TW" sz="2200" dirty="0">
                <a:solidFill>
                  <a:schemeClr val="tx1"/>
                </a:solidFill>
              </a:rPr>
              <a:t>75</a:t>
            </a:r>
            <a:r>
              <a:rPr lang="zh-TW" altLang="en-US" sz="2200" dirty="0">
                <a:solidFill>
                  <a:schemeClr val="tx1"/>
                </a:solidFill>
              </a:rPr>
              <a:t>分貝</a:t>
            </a:r>
            <a:endParaRPr lang="en-US" altLang="zh-TW" sz="2200" dirty="0">
              <a:solidFill>
                <a:schemeClr val="tx1"/>
              </a:solidFill>
            </a:endParaRPr>
          </a:p>
          <a:p>
            <a:pPr>
              <a:lnSpc>
                <a:spcPct val="150000"/>
              </a:lnSpc>
              <a:buClr>
                <a:srgbClr val="002060"/>
              </a:buClr>
              <a:buFont typeface="Times New Roman" panose="02020603050405020304" pitchFamily="18" charset="0"/>
              <a:buChar char="►"/>
            </a:pPr>
            <a:r>
              <a:rPr lang="zh-TW" altLang="en-US" dirty="0">
                <a:solidFill>
                  <a:schemeClr val="tx1"/>
                </a:solidFill>
              </a:rPr>
              <a:t>反應任務</a:t>
            </a:r>
            <a:endParaRPr lang="en-US" altLang="zh-TW" dirty="0">
              <a:solidFill>
                <a:schemeClr val="tx1"/>
              </a:solidFill>
            </a:endParaRPr>
          </a:p>
          <a:p>
            <a:pPr lvl="1">
              <a:lnSpc>
                <a:spcPct val="150000"/>
              </a:lnSpc>
              <a:buClr>
                <a:srgbClr val="002060"/>
              </a:buClr>
              <a:buFont typeface="Wingdings" panose="05000000000000000000" pitchFamily="2" charset="2"/>
              <a:buChar char="Ø"/>
            </a:pPr>
            <a:r>
              <a:rPr lang="zh-TW" altLang="en-US" dirty="0">
                <a:solidFill>
                  <a:schemeClr val="tx1"/>
                </a:solidFill>
              </a:rPr>
              <a:t>手動 按下相對應的數字</a:t>
            </a:r>
          </a:p>
          <a:p>
            <a:pPr lvl="1">
              <a:lnSpc>
                <a:spcPct val="150000"/>
              </a:lnSpc>
              <a:buClr>
                <a:srgbClr val="002060"/>
              </a:buClr>
              <a:buFont typeface="Wingdings" panose="05000000000000000000" pitchFamily="2" charset="2"/>
              <a:buChar char="Ø"/>
            </a:pPr>
            <a:r>
              <a:rPr lang="zh-TW" altLang="en-US" dirty="0">
                <a:solidFill>
                  <a:schemeClr val="tx1"/>
                </a:solidFill>
              </a:rPr>
              <a:t>語音 大聲重複</a:t>
            </a:r>
          </a:p>
        </p:txBody>
      </p:sp>
      <p:pic>
        <p:nvPicPr>
          <p:cNvPr id="5" name="圖片 4">
            <a:extLst>
              <a:ext uri="{FF2B5EF4-FFF2-40B4-BE49-F238E27FC236}">
                <a16:creationId xmlns:a16="http://schemas.microsoft.com/office/drawing/2014/main" id="{9BB05B36-9EF6-4EED-9367-E651929D53E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0" y="1965960"/>
            <a:ext cx="4680156" cy="3817900"/>
          </a:xfrm>
          <a:prstGeom prst="rect">
            <a:avLst/>
          </a:prstGeom>
        </p:spPr>
      </p:pic>
    </p:spTree>
    <p:extLst>
      <p:ext uri="{BB962C8B-B14F-4D97-AF65-F5344CB8AC3E}">
        <p14:creationId xmlns:p14="http://schemas.microsoft.com/office/powerpoint/2010/main" val="115148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1D6147-3068-4471-BFD2-BA5642771F4B}"/>
              </a:ext>
            </a:extLst>
          </p:cNvPr>
          <p:cNvSpPr>
            <a:spLocks noGrp="1"/>
          </p:cNvSpPr>
          <p:nvPr>
            <p:ph type="title"/>
          </p:nvPr>
        </p:nvSpPr>
        <p:spPr/>
        <p:txBody>
          <a:bodyPr/>
          <a:lstStyle/>
          <a:p>
            <a:r>
              <a:rPr lang="zh-TW" altLang="en-US" dirty="0">
                <a:solidFill>
                  <a:schemeClr val="tx1"/>
                </a:solidFill>
              </a:rPr>
              <a:t>變項</a:t>
            </a:r>
          </a:p>
        </p:txBody>
      </p:sp>
      <p:sp>
        <p:nvSpPr>
          <p:cNvPr id="3" name="內容版面配置區 2">
            <a:extLst>
              <a:ext uri="{FF2B5EF4-FFF2-40B4-BE49-F238E27FC236}">
                <a16:creationId xmlns:a16="http://schemas.microsoft.com/office/drawing/2014/main" id="{C005D337-A2E9-4DA1-958F-FED5BDFF0434}"/>
              </a:ext>
            </a:extLst>
          </p:cNvPr>
          <p:cNvSpPr>
            <a:spLocks noGrp="1"/>
          </p:cNvSpPr>
          <p:nvPr>
            <p:ph idx="1"/>
          </p:nvPr>
        </p:nvSpPr>
        <p:spPr>
          <a:xfrm>
            <a:off x="1143000" y="2057400"/>
            <a:ext cx="9872871" cy="4191000"/>
          </a:xfrm>
        </p:spPr>
        <p:txBody>
          <a:bodyPr numCol="3">
            <a:normAutofit/>
          </a:bodyPr>
          <a:lstStyle/>
          <a:p>
            <a:pPr>
              <a:lnSpc>
                <a:spcPct val="150000"/>
              </a:lnSpc>
              <a:buClr>
                <a:schemeClr val="accent1">
                  <a:lumMod val="50000"/>
                </a:schemeClr>
              </a:buClr>
              <a:buFont typeface="Times New Roman" panose="02020603050405020304" pitchFamily="18" charset="0"/>
              <a:buChar char="►"/>
            </a:pPr>
            <a:r>
              <a:rPr lang="en-US" altLang="zh-TW" dirty="0">
                <a:solidFill>
                  <a:schemeClr val="tx1"/>
                </a:solidFill>
              </a:rPr>
              <a:t>S-R</a:t>
            </a:r>
            <a:r>
              <a:rPr lang="zh-TW" altLang="en-US" dirty="0">
                <a:solidFill>
                  <a:schemeClr val="tx1"/>
                </a:solidFill>
              </a:rPr>
              <a:t>類型 </a:t>
            </a:r>
            <a:endParaRPr lang="en-US" altLang="zh-TW" dirty="0">
              <a:solidFill>
                <a:schemeClr val="tx1"/>
              </a:solidFill>
            </a:endParaRPr>
          </a:p>
          <a:p>
            <a:pPr lvl="1">
              <a:lnSpc>
                <a:spcPct val="150000"/>
              </a:lnSpc>
              <a:buClr>
                <a:schemeClr val="accent1">
                  <a:lumMod val="50000"/>
                </a:schemeClr>
              </a:buClr>
              <a:buFont typeface="Wingdings" panose="05000000000000000000" pitchFamily="2" charset="2"/>
              <a:buChar char="Ø"/>
            </a:pPr>
            <a:r>
              <a:rPr lang="zh-TW" altLang="en-US" sz="2200" dirty="0">
                <a:solidFill>
                  <a:schemeClr val="tx1"/>
                </a:solidFill>
              </a:rPr>
              <a:t>聽覺</a:t>
            </a:r>
            <a:r>
              <a:rPr lang="en-US" altLang="zh-TW" sz="2200" dirty="0">
                <a:solidFill>
                  <a:schemeClr val="tx1"/>
                </a:solidFill>
              </a:rPr>
              <a:t>+</a:t>
            </a:r>
            <a:r>
              <a:rPr lang="zh-TW" altLang="en-US" sz="2200" dirty="0">
                <a:solidFill>
                  <a:schemeClr val="tx1"/>
                </a:solidFill>
              </a:rPr>
              <a:t>手動 </a:t>
            </a:r>
            <a:r>
              <a:rPr lang="en-US" altLang="zh-TW" sz="2200" dirty="0">
                <a:solidFill>
                  <a:schemeClr val="tx1"/>
                </a:solidFill>
              </a:rPr>
              <a:t>AM</a:t>
            </a:r>
          </a:p>
          <a:p>
            <a:pPr lvl="1">
              <a:lnSpc>
                <a:spcPct val="150000"/>
              </a:lnSpc>
              <a:buClr>
                <a:schemeClr val="accent1">
                  <a:lumMod val="50000"/>
                </a:schemeClr>
              </a:buClr>
              <a:buFont typeface="Wingdings" panose="05000000000000000000" pitchFamily="2" charset="2"/>
              <a:buChar char="Ø"/>
            </a:pPr>
            <a:r>
              <a:rPr lang="zh-TW" altLang="en-US" sz="2200" dirty="0">
                <a:solidFill>
                  <a:schemeClr val="tx1"/>
                </a:solidFill>
              </a:rPr>
              <a:t>聽覺</a:t>
            </a:r>
            <a:r>
              <a:rPr lang="en-US" altLang="zh-TW" sz="2200" dirty="0">
                <a:solidFill>
                  <a:schemeClr val="tx1"/>
                </a:solidFill>
              </a:rPr>
              <a:t>+</a:t>
            </a:r>
            <a:r>
              <a:rPr lang="zh-TW" altLang="en-US" sz="2200" dirty="0">
                <a:solidFill>
                  <a:schemeClr val="tx1"/>
                </a:solidFill>
              </a:rPr>
              <a:t>語音 </a:t>
            </a:r>
            <a:r>
              <a:rPr lang="en-US" altLang="zh-TW" sz="2200" dirty="0">
                <a:solidFill>
                  <a:schemeClr val="tx1"/>
                </a:solidFill>
              </a:rPr>
              <a:t>AS</a:t>
            </a:r>
          </a:p>
          <a:p>
            <a:pPr lvl="1">
              <a:lnSpc>
                <a:spcPct val="150000"/>
              </a:lnSpc>
              <a:buClr>
                <a:schemeClr val="accent1">
                  <a:lumMod val="50000"/>
                </a:schemeClr>
              </a:buClr>
              <a:buFont typeface="Wingdings" panose="05000000000000000000" pitchFamily="2" charset="2"/>
              <a:buChar char="Ø"/>
            </a:pPr>
            <a:r>
              <a:rPr lang="zh-TW" altLang="en-US" sz="2200" dirty="0">
                <a:solidFill>
                  <a:schemeClr val="tx1"/>
                </a:solidFill>
              </a:rPr>
              <a:t>視覺</a:t>
            </a:r>
            <a:r>
              <a:rPr lang="en-US" altLang="zh-TW" sz="2200" dirty="0">
                <a:solidFill>
                  <a:schemeClr val="tx1"/>
                </a:solidFill>
              </a:rPr>
              <a:t>+</a:t>
            </a:r>
            <a:r>
              <a:rPr lang="zh-TW" altLang="en-US" sz="2200" dirty="0">
                <a:solidFill>
                  <a:schemeClr val="tx1"/>
                </a:solidFill>
              </a:rPr>
              <a:t>手動 </a:t>
            </a:r>
            <a:r>
              <a:rPr lang="en-US" altLang="zh-TW" sz="2200" dirty="0">
                <a:solidFill>
                  <a:schemeClr val="tx1"/>
                </a:solidFill>
              </a:rPr>
              <a:t>VM</a:t>
            </a:r>
          </a:p>
          <a:p>
            <a:pPr lvl="1">
              <a:lnSpc>
                <a:spcPct val="150000"/>
              </a:lnSpc>
              <a:buClr>
                <a:schemeClr val="accent1">
                  <a:lumMod val="50000"/>
                </a:schemeClr>
              </a:buClr>
              <a:buFont typeface="Wingdings" panose="05000000000000000000" pitchFamily="2" charset="2"/>
              <a:buChar char="Ø"/>
            </a:pPr>
            <a:r>
              <a:rPr lang="zh-TW" altLang="en-US" sz="2200" dirty="0">
                <a:solidFill>
                  <a:schemeClr val="tx1"/>
                </a:solidFill>
              </a:rPr>
              <a:t>視覺</a:t>
            </a:r>
            <a:r>
              <a:rPr lang="en-US" altLang="zh-TW" sz="2200" dirty="0">
                <a:solidFill>
                  <a:schemeClr val="tx1"/>
                </a:solidFill>
              </a:rPr>
              <a:t>+</a:t>
            </a:r>
            <a:r>
              <a:rPr lang="zh-TW" altLang="en-US" sz="2200" dirty="0">
                <a:solidFill>
                  <a:schemeClr val="tx1"/>
                </a:solidFill>
              </a:rPr>
              <a:t>語音 </a:t>
            </a:r>
            <a:r>
              <a:rPr lang="en-US" altLang="zh-TW" sz="2200" dirty="0">
                <a:solidFill>
                  <a:schemeClr val="tx1"/>
                </a:solidFill>
              </a:rPr>
              <a:t>VS</a:t>
            </a:r>
            <a:endParaRPr lang="en-US" altLang="zh-TW" dirty="0">
              <a:solidFill>
                <a:schemeClr val="tx1"/>
              </a:solidFill>
            </a:endParaRPr>
          </a:p>
          <a:p>
            <a:pPr marL="45720" indent="0">
              <a:lnSpc>
                <a:spcPct val="150000"/>
              </a:lnSpc>
              <a:buClr>
                <a:schemeClr val="accent1">
                  <a:lumMod val="50000"/>
                </a:schemeClr>
              </a:buClr>
              <a:buNone/>
            </a:pP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行徑道路曲率半徑</a:t>
            </a:r>
            <a:endParaRPr lang="en-US" altLang="zh-TW" dirty="0">
              <a:solidFill>
                <a:schemeClr val="tx1"/>
              </a:solidFill>
            </a:endParaRPr>
          </a:p>
          <a:p>
            <a:pPr marL="45720" indent="0">
              <a:lnSpc>
                <a:spcPct val="150000"/>
              </a:lnSpc>
              <a:buClr>
                <a:schemeClr val="accent1">
                  <a:lumMod val="50000"/>
                </a:schemeClr>
              </a:buClr>
              <a:buNone/>
            </a:pPr>
            <a:r>
              <a:rPr lang="zh-TW" altLang="en-US" dirty="0">
                <a:solidFill>
                  <a:schemeClr val="tx1"/>
                </a:solidFill>
              </a:rPr>
              <a:t>   </a:t>
            </a:r>
            <a:r>
              <a:rPr lang="en-US" altLang="zh-TW" dirty="0">
                <a:solidFill>
                  <a:schemeClr val="tx1"/>
                </a:solidFill>
              </a:rPr>
              <a:t>(</a:t>
            </a:r>
            <a:r>
              <a:rPr lang="zh-TW" altLang="en-US" dirty="0">
                <a:solidFill>
                  <a:schemeClr val="tx1"/>
                </a:solidFill>
              </a:rPr>
              <a:t>單位：</a:t>
            </a:r>
            <a:r>
              <a:rPr lang="en-US" altLang="zh-TW" dirty="0">
                <a:solidFill>
                  <a:schemeClr val="tx1"/>
                </a:solidFill>
              </a:rPr>
              <a:t>m)</a:t>
            </a:r>
          </a:p>
          <a:p>
            <a:pPr lvl="1">
              <a:lnSpc>
                <a:spcPct val="150000"/>
              </a:lnSpc>
              <a:buClr>
                <a:schemeClr val="accent1">
                  <a:lumMod val="50000"/>
                </a:schemeClr>
              </a:buClr>
              <a:buFont typeface="Wingdings" panose="05000000000000000000" pitchFamily="2" charset="2"/>
              <a:buChar char="Ø"/>
            </a:pPr>
            <a:r>
              <a:rPr lang="en-US" altLang="zh-TW" sz="2200" dirty="0">
                <a:solidFill>
                  <a:schemeClr val="tx1"/>
                </a:solidFill>
              </a:rPr>
              <a:t>100</a:t>
            </a:r>
          </a:p>
          <a:p>
            <a:pPr lvl="1">
              <a:lnSpc>
                <a:spcPct val="150000"/>
              </a:lnSpc>
              <a:buClr>
                <a:schemeClr val="accent1">
                  <a:lumMod val="50000"/>
                </a:schemeClr>
              </a:buClr>
              <a:buFont typeface="Wingdings" panose="05000000000000000000" pitchFamily="2" charset="2"/>
              <a:buChar char="Ø"/>
            </a:pPr>
            <a:r>
              <a:rPr lang="en-US" altLang="zh-TW" sz="2200" dirty="0">
                <a:solidFill>
                  <a:schemeClr val="tx1"/>
                </a:solidFill>
              </a:rPr>
              <a:t>200</a:t>
            </a:r>
          </a:p>
          <a:p>
            <a:pPr lvl="1">
              <a:lnSpc>
                <a:spcPct val="150000"/>
              </a:lnSpc>
              <a:buClr>
                <a:schemeClr val="accent1">
                  <a:lumMod val="50000"/>
                </a:schemeClr>
              </a:buClr>
              <a:buFont typeface="Wingdings" panose="05000000000000000000" pitchFamily="2" charset="2"/>
              <a:buChar char="Ø"/>
            </a:pPr>
            <a:r>
              <a:rPr lang="en-US" altLang="zh-TW" sz="2200" dirty="0">
                <a:solidFill>
                  <a:schemeClr val="tx1"/>
                </a:solidFill>
              </a:rPr>
              <a:t>400</a:t>
            </a:r>
          </a:p>
          <a:p>
            <a:pPr lvl="1">
              <a:lnSpc>
                <a:spcPct val="150000"/>
              </a:lnSpc>
              <a:buClr>
                <a:schemeClr val="accent1">
                  <a:lumMod val="50000"/>
                </a:schemeClr>
              </a:buClr>
              <a:buFont typeface="Wingdings" panose="05000000000000000000" pitchFamily="2" charset="2"/>
              <a:buChar char="Ø"/>
            </a:pPr>
            <a:r>
              <a:rPr lang="en-US" altLang="zh-TW" sz="2200" dirty="0">
                <a:solidFill>
                  <a:schemeClr val="tx1"/>
                </a:solidFill>
              </a:rPr>
              <a:t>800 </a:t>
            </a:r>
            <a:endParaRPr lang="en-US" altLang="zh-TW" dirty="0">
              <a:solidFill>
                <a:schemeClr val="tx1"/>
              </a:solidFill>
            </a:endParaRPr>
          </a:p>
          <a:p>
            <a:pPr>
              <a:lnSpc>
                <a:spcPct val="150000"/>
              </a:lnSpc>
              <a:buClr>
                <a:schemeClr val="accent1">
                  <a:lumMod val="50000"/>
                </a:schemeClr>
              </a:buClr>
              <a:buFont typeface="Times New Roman" panose="02020603050405020304" pitchFamily="18" charset="0"/>
              <a:buChar char="►"/>
            </a:pPr>
            <a:r>
              <a:rPr lang="zh-TW" altLang="en-US" dirty="0">
                <a:solidFill>
                  <a:schemeClr val="tx1"/>
                </a:solidFill>
              </a:rPr>
              <a:t>彎道方向</a:t>
            </a:r>
            <a:endParaRPr lang="en-US" altLang="zh-TW" dirty="0">
              <a:solidFill>
                <a:schemeClr val="tx1"/>
              </a:solidFill>
            </a:endParaRPr>
          </a:p>
          <a:p>
            <a:pPr>
              <a:lnSpc>
                <a:spcPct val="150000"/>
              </a:lnSpc>
              <a:buClr>
                <a:schemeClr val="accent1">
                  <a:lumMod val="50000"/>
                </a:schemeClr>
              </a:buClr>
              <a:buFont typeface="Wingdings" panose="05000000000000000000" pitchFamily="2" charset="2"/>
              <a:buChar char="Ø"/>
            </a:pPr>
            <a:r>
              <a:rPr lang="zh-TW" altLang="en-US" dirty="0">
                <a:solidFill>
                  <a:schemeClr val="tx1"/>
                </a:solidFill>
              </a:rPr>
              <a:t>左</a:t>
            </a:r>
            <a:endParaRPr lang="en-US" altLang="zh-TW" dirty="0">
              <a:solidFill>
                <a:schemeClr val="tx1"/>
              </a:solidFill>
            </a:endParaRPr>
          </a:p>
          <a:p>
            <a:pPr>
              <a:lnSpc>
                <a:spcPct val="150000"/>
              </a:lnSpc>
              <a:buClr>
                <a:schemeClr val="accent1">
                  <a:lumMod val="50000"/>
                </a:schemeClr>
              </a:buClr>
              <a:buFont typeface="Wingdings" panose="05000000000000000000" pitchFamily="2" charset="2"/>
              <a:buChar char="Ø"/>
            </a:pPr>
            <a:r>
              <a:rPr lang="zh-TW" altLang="en-US" dirty="0">
                <a:solidFill>
                  <a:schemeClr val="tx1"/>
                </a:solidFill>
              </a:rPr>
              <a:t>右</a:t>
            </a:r>
            <a:endParaRPr lang="en-US" altLang="zh-TW" dirty="0">
              <a:solidFill>
                <a:schemeClr val="tx1"/>
              </a:solidFill>
            </a:endParaRPr>
          </a:p>
          <a:p>
            <a:pPr>
              <a:buClr>
                <a:schemeClr val="accent1">
                  <a:lumMod val="50000"/>
                </a:schemeClr>
              </a:buClr>
              <a:buFont typeface="Times New Roman" panose="02020603050405020304" pitchFamily="18" charset="0"/>
              <a:buChar char="►"/>
            </a:pPr>
            <a:endParaRPr lang="zh-TW" altLang="en-US" dirty="0"/>
          </a:p>
        </p:txBody>
      </p:sp>
    </p:spTree>
    <p:extLst>
      <p:ext uri="{BB962C8B-B14F-4D97-AF65-F5344CB8AC3E}">
        <p14:creationId xmlns:p14="http://schemas.microsoft.com/office/powerpoint/2010/main" val="239624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1D6147-3068-4471-BFD2-BA5642771F4B}"/>
              </a:ext>
            </a:extLst>
          </p:cNvPr>
          <p:cNvSpPr>
            <a:spLocks noGrp="1"/>
          </p:cNvSpPr>
          <p:nvPr>
            <p:ph type="title"/>
          </p:nvPr>
        </p:nvSpPr>
        <p:spPr/>
        <p:txBody>
          <a:bodyPr>
            <a:normAutofit/>
          </a:bodyPr>
          <a:lstStyle/>
          <a:p>
            <a:r>
              <a:rPr lang="zh-TW" altLang="en-US" dirty="0">
                <a:solidFill>
                  <a:schemeClr val="tx1"/>
                </a:solidFill>
              </a:rPr>
              <a:t>實驗流程</a:t>
            </a:r>
          </a:p>
        </p:txBody>
      </p:sp>
      <p:graphicFrame>
        <p:nvGraphicFramePr>
          <p:cNvPr id="5" name="內容版面配置區 4">
            <a:extLst>
              <a:ext uri="{FF2B5EF4-FFF2-40B4-BE49-F238E27FC236}">
                <a16:creationId xmlns:a16="http://schemas.microsoft.com/office/drawing/2014/main" id="{CA4CFAAF-C34A-40C0-92AC-EB477F5D4F43}"/>
              </a:ext>
            </a:extLst>
          </p:cNvPr>
          <p:cNvGraphicFramePr>
            <a:graphicFrameLocks noGrp="1"/>
          </p:cNvGraphicFramePr>
          <p:nvPr>
            <p:ph idx="1"/>
            <p:extLst>
              <p:ext uri="{D42A27DB-BD31-4B8C-83A1-F6EECF244321}">
                <p14:modId xmlns:p14="http://schemas.microsoft.com/office/powerpoint/2010/main" val="2285089858"/>
              </p:ext>
            </p:extLst>
          </p:nvPr>
        </p:nvGraphicFramePr>
        <p:xfrm>
          <a:off x="5174674" y="394854"/>
          <a:ext cx="6019800" cy="6068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04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8B7985-449B-43B5-813C-8F6E0CA75C1E}"/>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ED6EEEAD-4485-43C5-A765-2EBAFEF519F8}"/>
              </a:ext>
            </a:extLst>
          </p:cNvPr>
          <p:cNvSpPr>
            <a:spLocks noGrp="1"/>
          </p:cNvSpPr>
          <p:nvPr>
            <p:ph idx="1"/>
          </p:nvPr>
        </p:nvSpPr>
        <p:spPr>
          <a:xfrm>
            <a:off x="1143000" y="2057400"/>
            <a:ext cx="9872871" cy="4038600"/>
          </a:xfrm>
        </p:spPr>
        <p:txBody>
          <a:bodyPr/>
          <a:lstStyle/>
          <a:p>
            <a:pPr>
              <a:buClr>
                <a:schemeClr val="accent1">
                  <a:lumMod val="50000"/>
                </a:schemeClr>
              </a:buClr>
              <a:buFont typeface="Times New Roman" panose="02020603050405020304" pitchFamily="18" charset="0"/>
              <a:buChar char="►"/>
            </a:pPr>
            <a:r>
              <a:rPr lang="en-US" altLang="zh-TW" dirty="0">
                <a:solidFill>
                  <a:schemeClr val="tx1"/>
                </a:solidFill>
              </a:rPr>
              <a:t>EORG%</a:t>
            </a:r>
            <a:r>
              <a:rPr lang="zh-TW" altLang="en-US" dirty="0">
                <a:solidFill>
                  <a:schemeClr val="tx1"/>
                </a:solidFill>
              </a:rPr>
              <a:t>（</a:t>
            </a:r>
            <a:r>
              <a:rPr lang="en-US" altLang="zh-TW" dirty="0">
                <a:solidFill>
                  <a:schemeClr val="tx1"/>
                </a:solidFill>
              </a:rPr>
              <a:t>eyes-off-road glances</a:t>
            </a:r>
            <a:r>
              <a:rPr lang="zh-TW" altLang="en-US" dirty="0">
                <a:solidFill>
                  <a:schemeClr val="tx1"/>
                </a:solidFill>
              </a:rPr>
              <a:t>）</a:t>
            </a:r>
            <a:endParaRPr lang="en-US" altLang="zh-TW" dirty="0">
              <a:solidFill>
                <a:schemeClr val="tx1"/>
              </a:solidFill>
            </a:endParaRPr>
          </a:p>
          <a:p>
            <a:pPr marL="45720" indent="0">
              <a:buClr>
                <a:schemeClr val="accent1">
                  <a:lumMod val="50000"/>
                </a:schemeClr>
              </a:buClr>
              <a:buNone/>
            </a:pPr>
            <a:r>
              <a:rPr lang="zh-TW" altLang="en-US" dirty="0">
                <a:solidFill>
                  <a:schemeClr val="tx1"/>
                </a:solidFill>
              </a:rPr>
              <a:t>眼睛注視頻率，偏離路面的</a:t>
            </a:r>
            <a:r>
              <a:rPr lang="en-US" altLang="zh-TW" dirty="0">
                <a:solidFill>
                  <a:schemeClr val="tx1"/>
                </a:solidFill>
              </a:rPr>
              <a:t>(</a:t>
            </a:r>
            <a:r>
              <a:rPr lang="zh-TW" altLang="en-US" dirty="0">
                <a:solidFill>
                  <a:schemeClr val="tx1"/>
                </a:solidFill>
              </a:rPr>
              <a:t>百分比</a:t>
            </a:r>
            <a:r>
              <a:rPr lang="en-US" altLang="zh-TW" dirty="0">
                <a:solidFill>
                  <a:schemeClr val="tx1"/>
                </a:solidFill>
              </a:rPr>
              <a:t>)</a:t>
            </a:r>
          </a:p>
          <a:p>
            <a:pPr>
              <a:buClr>
                <a:schemeClr val="accent1">
                  <a:lumMod val="50000"/>
                </a:schemeClr>
              </a:buClr>
              <a:buFont typeface="Times New Roman" panose="02020603050405020304" pitchFamily="18" charset="0"/>
              <a:buChar char="►"/>
            </a:pPr>
            <a:r>
              <a:rPr lang="en-US" altLang="zh-TW" dirty="0">
                <a:solidFill>
                  <a:schemeClr val="tx1"/>
                </a:solidFill>
              </a:rPr>
              <a:t>EORG%</a:t>
            </a:r>
            <a:r>
              <a:rPr lang="zh-TW" altLang="en-US" dirty="0">
                <a:solidFill>
                  <a:schemeClr val="tx1"/>
                </a:solidFill>
              </a:rPr>
              <a:t>（</a:t>
            </a:r>
            <a:r>
              <a:rPr lang="en-US" altLang="zh-TW" dirty="0">
                <a:solidFill>
                  <a:schemeClr val="tx1"/>
                </a:solidFill>
              </a:rPr>
              <a:t>eyes-off-road time</a:t>
            </a:r>
            <a:r>
              <a:rPr lang="zh-TW" altLang="en-US" dirty="0">
                <a:solidFill>
                  <a:schemeClr val="tx1"/>
                </a:solidFill>
              </a:rPr>
              <a:t>）</a:t>
            </a:r>
            <a:endParaRPr lang="en-US" altLang="zh-TW" dirty="0">
              <a:solidFill>
                <a:schemeClr val="tx1"/>
              </a:solidFill>
            </a:endParaRPr>
          </a:p>
          <a:p>
            <a:pPr marL="45720" indent="0">
              <a:buClr>
                <a:schemeClr val="accent1">
                  <a:lumMod val="50000"/>
                </a:schemeClr>
              </a:buClr>
              <a:buNone/>
            </a:pPr>
            <a:r>
              <a:rPr lang="zh-TW" altLang="en-US" dirty="0">
                <a:solidFill>
                  <a:schemeClr val="tx1"/>
                </a:solidFill>
              </a:rPr>
              <a:t>眼睛注視持續時間，偏離路面的時間</a:t>
            </a:r>
            <a:r>
              <a:rPr lang="en-US" altLang="zh-TW" dirty="0">
                <a:solidFill>
                  <a:schemeClr val="tx1"/>
                </a:solidFill>
              </a:rPr>
              <a:t>(</a:t>
            </a:r>
            <a:r>
              <a:rPr lang="zh-TW" altLang="en-US" dirty="0">
                <a:solidFill>
                  <a:schemeClr val="tx1"/>
                </a:solidFill>
              </a:rPr>
              <a:t>百分比</a:t>
            </a:r>
            <a:r>
              <a:rPr lang="en-US" altLang="zh-TW" dirty="0">
                <a:solidFill>
                  <a:schemeClr val="tx1"/>
                </a:solidFill>
              </a:rPr>
              <a:t>)</a:t>
            </a:r>
          </a:p>
          <a:p>
            <a:pPr>
              <a:buClr>
                <a:schemeClr val="accent1">
                  <a:lumMod val="50000"/>
                </a:schemeClr>
              </a:buClr>
              <a:buFont typeface="Times New Roman" panose="02020603050405020304" pitchFamily="18" charset="0"/>
              <a:buChar char="►"/>
            </a:pPr>
            <a:r>
              <a:rPr lang="en-US" altLang="zh-TW" dirty="0">
                <a:solidFill>
                  <a:schemeClr val="tx1"/>
                </a:solidFill>
              </a:rPr>
              <a:t>SDLP</a:t>
            </a:r>
            <a:r>
              <a:rPr lang="zh-TW" altLang="en-US" dirty="0">
                <a:solidFill>
                  <a:schemeClr val="tx1"/>
                </a:solidFill>
              </a:rPr>
              <a:t>（</a:t>
            </a:r>
            <a:r>
              <a:rPr lang="en-US" altLang="zh-TW" dirty="0">
                <a:solidFill>
                  <a:schemeClr val="tx1"/>
                </a:solidFill>
              </a:rPr>
              <a:t>the standard deviation of lateral position</a:t>
            </a:r>
            <a:r>
              <a:rPr lang="zh-TW" altLang="en-US" dirty="0">
                <a:solidFill>
                  <a:schemeClr val="tx1"/>
                </a:solidFill>
              </a:rPr>
              <a:t>）</a:t>
            </a:r>
            <a:endParaRPr lang="en-US" altLang="zh-TW" dirty="0">
              <a:solidFill>
                <a:schemeClr val="tx1"/>
              </a:solidFill>
            </a:endParaRPr>
          </a:p>
          <a:p>
            <a:pPr marL="45720" indent="0">
              <a:buClr>
                <a:schemeClr val="accent1">
                  <a:lumMod val="50000"/>
                </a:schemeClr>
              </a:buClr>
              <a:buNone/>
            </a:pPr>
            <a:r>
              <a:rPr lang="zh-TW" altLang="en-US" dirty="0">
                <a:solidFill>
                  <a:schemeClr val="tx1"/>
                </a:solidFill>
              </a:rPr>
              <a:t>橫向位置的標準偏差，車輛的中心與行駛車道的中心之間的距離距離</a:t>
            </a:r>
            <a:endParaRPr lang="en-US" altLang="zh-TW" dirty="0">
              <a:solidFill>
                <a:schemeClr val="tx1"/>
              </a:solidFill>
            </a:endParaRPr>
          </a:p>
          <a:p>
            <a:pPr>
              <a:buClr>
                <a:schemeClr val="accent1">
                  <a:lumMod val="50000"/>
                </a:schemeClr>
              </a:buClr>
              <a:buFont typeface="Times New Roman" panose="02020603050405020304" pitchFamily="18" charset="0"/>
              <a:buChar char="►"/>
            </a:pPr>
            <a:r>
              <a:rPr lang="en-US" altLang="zh-TW" dirty="0">
                <a:solidFill>
                  <a:schemeClr val="tx1"/>
                </a:solidFill>
              </a:rPr>
              <a:t>SDSWA</a:t>
            </a:r>
            <a:r>
              <a:rPr lang="zh-TW" altLang="en-US" dirty="0">
                <a:solidFill>
                  <a:schemeClr val="tx1"/>
                </a:solidFill>
              </a:rPr>
              <a:t>（</a:t>
            </a:r>
            <a:r>
              <a:rPr lang="en-US" altLang="zh-TW" dirty="0">
                <a:solidFill>
                  <a:schemeClr val="tx1"/>
                </a:solidFill>
              </a:rPr>
              <a:t> the standard deviation of </a:t>
            </a:r>
            <a:r>
              <a:rPr lang="zh-TW" altLang="en-US" dirty="0">
                <a:solidFill>
                  <a:schemeClr val="tx1"/>
                </a:solidFill>
              </a:rPr>
              <a:t> </a:t>
            </a:r>
            <a:r>
              <a:rPr lang="en-US" altLang="zh-TW" dirty="0">
                <a:solidFill>
                  <a:schemeClr val="tx1"/>
                </a:solidFill>
              </a:rPr>
              <a:t>steering wheel angle</a:t>
            </a:r>
            <a:r>
              <a:rPr lang="zh-TW" altLang="en-US" dirty="0">
                <a:solidFill>
                  <a:schemeClr val="tx1"/>
                </a:solidFill>
              </a:rPr>
              <a:t>）</a:t>
            </a:r>
            <a:endParaRPr lang="en-US" altLang="zh-TW" dirty="0">
              <a:solidFill>
                <a:schemeClr val="tx1"/>
              </a:solidFill>
            </a:endParaRPr>
          </a:p>
          <a:p>
            <a:pPr marL="45720" indent="0">
              <a:buClr>
                <a:schemeClr val="accent1">
                  <a:lumMod val="50000"/>
                </a:schemeClr>
              </a:buClr>
              <a:buNone/>
            </a:pPr>
            <a:r>
              <a:rPr lang="zh-TW" altLang="en-US" dirty="0">
                <a:solidFill>
                  <a:schemeClr val="tx1"/>
                </a:solidFill>
              </a:rPr>
              <a:t>方向盤角度的標準偏差，</a:t>
            </a:r>
            <a:r>
              <a:rPr lang="zh-TW" altLang="zh-TW" dirty="0">
                <a:solidFill>
                  <a:schemeClr val="tx1"/>
                </a:solidFill>
              </a:rPr>
              <a:t>指</a:t>
            </a:r>
            <a:r>
              <a:rPr lang="zh-TW" altLang="en-US" dirty="0">
                <a:solidFill>
                  <a:schemeClr val="tx1"/>
                </a:solidFill>
              </a:rPr>
              <a:t>方向盤</a:t>
            </a:r>
            <a:r>
              <a:rPr lang="zh-TW" altLang="zh-TW" dirty="0">
                <a:solidFill>
                  <a:schemeClr val="tx1"/>
                </a:solidFill>
              </a:rPr>
              <a:t>方向與車輛前</a:t>
            </a:r>
            <a:r>
              <a:rPr lang="zh-TW" altLang="en-US" dirty="0">
                <a:solidFill>
                  <a:schemeClr val="tx1"/>
                </a:solidFill>
              </a:rPr>
              <a:t>輪</a:t>
            </a:r>
            <a:r>
              <a:rPr lang="zh-TW" altLang="zh-TW" dirty="0">
                <a:solidFill>
                  <a:schemeClr val="tx1"/>
                </a:solidFill>
              </a:rPr>
              <a:t>之間的角度</a:t>
            </a:r>
            <a:endParaRPr lang="zh-TW" altLang="en-US" dirty="0">
              <a:solidFill>
                <a:schemeClr val="tx1"/>
              </a:solidFill>
            </a:endParaRPr>
          </a:p>
        </p:txBody>
      </p:sp>
    </p:spTree>
    <p:extLst>
      <p:ext uri="{BB962C8B-B14F-4D97-AF65-F5344CB8AC3E}">
        <p14:creationId xmlns:p14="http://schemas.microsoft.com/office/powerpoint/2010/main" val="378286015"/>
      </p:ext>
    </p:extLst>
  </p:cSld>
  <p:clrMapOvr>
    <a:masterClrMapping/>
  </p:clrMapOvr>
</p:sld>
</file>

<file path=ppt/theme/theme1.xml><?xml version="1.0" encoding="utf-8"?>
<a:theme xmlns:a="http://schemas.openxmlformats.org/drawingml/2006/main" name="基礎">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自訂 1">
      <a:majorFont>
        <a:latin typeface="Times New Roman"/>
        <a:ea typeface="標楷體"/>
        <a:cs typeface=""/>
      </a:majorFont>
      <a:minorFont>
        <a:latin typeface="Times New Roman"/>
        <a:ea typeface="標楷體"/>
        <a:cs typeface=""/>
      </a:minorFont>
    </a:fontScheme>
    <a:fmtScheme name="基礎">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TM03457444[[fn=基礎]]</Template>
  <TotalTime>1106</TotalTime>
  <Words>1841</Words>
  <Application>Microsoft Office PowerPoint</Application>
  <PresentationFormat>寬螢幕</PresentationFormat>
  <Paragraphs>170</Paragraphs>
  <Slides>17</Slides>
  <Notes>12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17</vt:i4>
      </vt:variant>
    </vt:vector>
  </HeadingPairs>
  <TitlesOfParts>
    <vt:vector size="25" baseType="lpstr">
      <vt:lpstr>新細明體</vt:lpstr>
      <vt:lpstr>標楷體</vt:lpstr>
      <vt:lpstr>Calibri</vt:lpstr>
      <vt:lpstr>Cambria Math</vt:lpstr>
      <vt:lpstr>Corbel</vt:lpstr>
      <vt:lpstr>Times New Roman</vt:lpstr>
      <vt:lpstr>Wingdings</vt:lpstr>
      <vt:lpstr>基礎</vt:lpstr>
      <vt:lpstr>Effects of Non-driving-related-task Modality and Road Geometry on Eye Movements, Lane-keeping Performance, and Workload While Driving</vt:lpstr>
      <vt:lpstr>假設</vt:lpstr>
      <vt:lpstr>受試者</vt:lpstr>
      <vt:lpstr>實驗設備</vt:lpstr>
      <vt:lpstr>模擬環境</vt:lpstr>
      <vt:lpstr>S-R任務</vt:lpstr>
      <vt:lpstr>變項</vt:lpstr>
      <vt:lpstr>實驗流程</vt:lpstr>
      <vt:lpstr>PowerPoint 簡報</vt:lpstr>
      <vt:lpstr>結果</vt:lpstr>
      <vt:lpstr>結果</vt:lpstr>
      <vt:lpstr>PowerPoint 簡報</vt:lpstr>
      <vt:lpstr>結果</vt:lpstr>
      <vt:lpstr>PowerPoint 簡報</vt:lpstr>
      <vt:lpstr>主觀工作量</vt:lpstr>
      <vt:lpstr>PowerPoint 簡報</vt:lpstr>
      <vt:lpstr>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郁茹 邱</dc:creator>
  <cp:lastModifiedBy>郁茹 邱</cp:lastModifiedBy>
  <cp:revision>32</cp:revision>
  <dcterms:created xsi:type="dcterms:W3CDTF">2019-11-21T10:08:53Z</dcterms:created>
  <dcterms:modified xsi:type="dcterms:W3CDTF">2019-11-22T06:37:50Z</dcterms:modified>
</cp:coreProperties>
</file>